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
  </p:notesMasterIdLst>
  <p:sldIdLst>
    <p:sldId id="1999" r:id="rId3"/>
    <p:sldId id="2001" r:id="rId4"/>
    <p:sldId id="1826" r:id="rId5"/>
    <p:sldId id="1823" r:id="rId6"/>
    <p:sldId id="1827" r:id="rId7"/>
    <p:sldId id="346" r:id="rId8"/>
    <p:sldId id="1828" r:id="rId9"/>
    <p:sldId id="1835" r:id="rId10"/>
    <p:sldId id="322" r:id="rId11"/>
    <p:sldId id="1831" r:id="rId12"/>
    <p:sldId id="1829" r:id="rId13"/>
    <p:sldId id="1832" r:id="rId14"/>
    <p:sldId id="1833" r:id="rId15"/>
    <p:sldId id="2004" r:id="rId16"/>
    <p:sldId id="2005" r:id="rId17"/>
    <p:sldId id="2002" r:id="rId18"/>
    <p:sldId id="395" r:id="rId19"/>
    <p:sldId id="2010" r:id="rId20"/>
    <p:sldId id="2008" r:id="rId21"/>
    <p:sldId id="2006" r:id="rId22"/>
    <p:sldId id="2007" r:id="rId23"/>
    <p:sldId id="2011" r:id="rId24"/>
    <p:sldId id="1314" r:id="rId25"/>
    <p:sldId id="2009"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6" d="100"/>
          <a:sy n="46" d="100"/>
        </p:scale>
        <p:origin x="609"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2E07EB-207B-4F5F-B9B4-7B4C6ED8E371}" type="datetimeFigureOut">
              <a:rPr lang="zh-CN" altLang="en-US" smtClean="0"/>
              <a:t>2023/5/25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AB84CB-8B5D-4D03-8F13-361C336A9F45}" type="slidenum">
              <a:rPr lang="zh-CN" altLang="en-US" smtClean="0"/>
              <a:t>‹#›</a:t>
            </a:fld>
            <a:endParaRPr lang="zh-CN" altLang="en-US"/>
          </a:p>
        </p:txBody>
      </p:sp>
    </p:spTree>
    <p:extLst>
      <p:ext uri="{BB962C8B-B14F-4D97-AF65-F5344CB8AC3E}">
        <p14:creationId xmlns:p14="http://schemas.microsoft.com/office/powerpoint/2010/main" val="1320823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10</a:t>
            </a:fld>
            <a:endParaRPr lang="zh-CN" altLang="en-US"/>
          </a:p>
        </p:txBody>
      </p:sp>
    </p:spTree>
    <p:extLst>
      <p:ext uri="{BB962C8B-B14F-4D97-AF65-F5344CB8AC3E}">
        <p14:creationId xmlns:p14="http://schemas.microsoft.com/office/powerpoint/2010/main" val="3947259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11</a:t>
            </a:fld>
            <a:endParaRPr lang="zh-CN" altLang="en-US"/>
          </a:p>
        </p:txBody>
      </p:sp>
    </p:spTree>
    <p:extLst>
      <p:ext uri="{BB962C8B-B14F-4D97-AF65-F5344CB8AC3E}">
        <p14:creationId xmlns:p14="http://schemas.microsoft.com/office/powerpoint/2010/main" val="2926227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12</a:t>
            </a:fld>
            <a:endParaRPr lang="zh-CN" altLang="en-US"/>
          </a:p>
        </p:txBody>
      </p:sp>
    </p:spTree>
    <p:extLst>
      <p:ext uri="{BB962C8B-B14F-4D97-AF65-F5344CB8AC3E}">
        <p14:creationId xmlns:p14="http://schemas.microsoft.com/office/powerpoint/2010/main" val="3740440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13</a:t>
            </a:fld>
            <a:endParaRPr lang="zh-CN" altLang="en-US"/>
          </a:p>
        </p:txBody>
      </p:sp>
    </p:spTree>
    <p:extLst>
      <p:ext uri="{BB962C8B-B14F-4D97-AF65-F5344CB8AC3E}">
        <p14:creationId xmlns:p14="http://schemas.microsoft.com/office/powerpoint/2010/main" val="270869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15</a:t>
            </a:fld>
            <a:endParaRPr lang="zh-CN" altLang="en-US"/>
          </a:p>
        </p:txBody>
      </p:sp>
    </p:spTree>
    <p:extLst>
      <p:ext uri="{BB962C8B-B14F-4D97-AF65-F5344CB8AC3E}">
        <p14:creationId xmlns:p14="http://schemas.microsoft.com/office/powerpoint/2010/main" val="4264411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18</a:t>
            </a:fld>
            <a:endParaRPr lang="zh-CN" altLang="en-US"/>
          </a:p>
        </p:txBody>
      </p:sp>
    </p:spTree>
    <p:extLst>
      <p:ext uri="{BB962C8B-B14F-4D97-AF65-F5344CB8AC3E}">
        <p14:creationId xmlns:p14="http://schemas.microsoft.com/office/powerpoint/2010/main" val="3736053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19</a:t>
            </a:fld>
            <a:endParaRPr lang="zh-CN" altLang="en-US"/>
          </a:p>
        </p:txBody>
      </p:sp>
    </p:spTree>
    <p:extLst>
      <p:ext uri="{BB962C8B-B14F-4D97-AF65-F5344CB8AC3E}">
        <p14:creationId xmlns:p14="http://schemas.microsoft.com/office/powerpoint/2010/main" val="1581795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20</a:t>
            </a:fld>
            <a:endParaRPr lang="zh-CN" altLang="en-US"/>
          </a:p>
        </p:txBody>
      </p:sp>
    </p:spTree>
    <p:extLst>
      <p:ext uri="{BB962C8B-B14F-4D97-AF65-F5344CB8AC3E}">
        <p14:creationId xmlns:p14="http://schemas.microsoft.com/office/powerpoint/2010/main" val="299717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21</a:t>
            </a:fld>
            <a:endParaRPr lang="zh-CN" altLang="en-US"/>
          </a:p>
        </p:txBody>
      </p:sp>
    </p:spTree>
    <p:extLst>
      <p:ext uri="{BB962C8B-B14F-4D97-AF65-F5344CB8AC3E}">
        <p14:creationId xmlns:p14="http://schemas.microsoft.com/office/powerpoint/2010/main" val="2274959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22</a:t>
            </a:fld>
            <a:endParaRPr lang="zh-CN" altLang="en-US"/>
          </a:p>
        </p:txBody>
      </p:sp>
    </p:spTree>
    <p:extLst>
      <p:ext uri="{BB962C8B-B14F-4D97-AF65-F5344CB8AC3E}">
        <p14:creationId xmlns:p14="http://schemas.microsoft.com/office/powerpoint/2010/main" val="3101490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24</a:t>
            </a:fld>
            <a:endParaRPr lang="zh-CN" altLang="en-US"/>
          </a:p>
        </p:txBody>
      </p:sp>
    </p:spTree>
    <p:extLst>
      <p:ext uri="{BB962C8B-B14F-4D97-AF65-F5344CB8AC3E}">
        <p14:creationId xmlns:p14="http://schemas.microsoft.com/office/powerpoint/2010/main" val="216687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3</a:t>
            </a:fld>
            <a:endParaRPr lang="zh-CN" altLang="en-US"/>
          </a:p>
        </p:txBody>
      </p:sp>
    </p:spTree>
    <p:extLst>
      <p:ext uri="{BB962C8B-B14F-4D97-AF65-F5344CB8AC3E}">
        <p14:creationId xmlns:p14="http://schemas.microsoft.com/office/powerpoint/2010/main" val="4033277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5</a:t>
            </a:fld>
            <a:endParaRPr lang="zh-CN" altLang="en-US"/>
          </a:p>
        </p:txBody>
      </p:sp>
    </p:spTree>
    <p:extLst>
      <p:ext uri="{BB962C8B-B14F-4D97-AF65-F5344CB8AC3E}">
        <p14:creationId xmlns:p14="http://schemas.microsoft.com/office/powerpoint/2010/main" val="2098137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7</a:t>
            </a:fld>
            <a:endParaRPr lang="zh-CN" altLang="en-US"/>
          </a:p>
        </p:txBody>
      </p:sp>
    </p:spTree>
    <p:extLst>
      <p:ext uri="{BB962C8B-B14F-4D97-AF65-F5344CB8AC3E}">
        <p14:creationId xmlns:p14="http://schemas.microsoft.com/office/powerpoint/2010/main" val="2883780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8</a:t>
            </a:fld>
            <a:endParaRPr lang="zh-CN" altLang="en-US"/>
          </a:p>
        </p:txBody>
      </p:sp>
    </p:spTree>
    <p:extLst>
      <p:ext uri="{BB962C8B-B14F-4D97-AF65-F5344CB8AC3E}">
        <p14:creationId xmlns:p14="http://schemas.microsoft.com/office/powerpoint/2010/main" val="786400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902CC-0B1F-4A82-986D-848B123801E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8F5F91-D14D-45A2-A8C8-2A569826BB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0AB2ABC-6F85-47F5-A204-E51964B307D2}"/>
              </a:ext>
            </a:extLst>
          </p:cNvPr>
          <p:cNvSpPr>
            <a:spLocks noGrp="1"/>
          </p:cNvSpPr>
          <p:nvPr>
            <p:ph type="dt" sz="half" idx="10"/>
          </p:nvPr>
        </p:nvSpPr>
        <p:spPr/>
        <p:txBody>
          <a:bodyPr/>
          <a:lstStyle/>
          <a:p>
            <a:fld id="{48254B19-B784-4974-829E-25A64CE8AC6D}" type="datetimeFigureOut">
              <a:rPr lang="zh-CN" altLang="en-US" smtClean="0"/>
              <a:t>2023/5/25</a:t>
            </a:fld>
            <a:endParaRPr lang="zh-CN" altLang="en-US"/>
          </a:p>
        </p:txBody>
      </p:sp>
      <p:sp>
        <p:nvSpPr>
          <p:cNvPr id="5" name="页脚占位符 4">
            <a:extLst>
              <a:ext uri="{FF2B5EF4-FFF2-40B4-BE49-F238E27FC236}">
                <a16:creationId xmlns:a16="http://schemas.microsoft.com/office/drawing/2014/main" id="{9CC6ADA8-2C6E-491F-B74D-5DF16164DC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C1B292-B403-40BD-95BD-A869A1E1209E}"/>
              </a:ext>
            </a:extLst>
          </p:cNvPr>
          <p:cNvSpPr>
            <a:spLocks noGrp="1"/>
          </p:cNvSpPr>
          <p:nvPr>
            <p:ph type="sldNum" sz="quarter" idx="12"/>
          </p:nvPr>
        </p:nvSpPr>
        <p:spPr/>
        <p:txBody>
          <a:bodyPr/>
          <a:lstStyle/>
          <a:p>
            <a:fld id="{EE56F984-D83C-4861-A667-B3844064B5E2}" type="slidenum">
              <a:rPr lang="zh-CN" altLang="en-US" smtClean="0"/>
              <a:t>‹#›</a:t>
            </a:fld>
            <a:endParaRPr lang="zh-CN" altLang="en-US"/>
          </a:p>
        </p:txBody>
      </p:sp>
    </p:spTree>
    <p:extLst>
      <p:ext uri="{BB962C8B-B14F-4D97-AF65-F5344CB8AC3E}">
        <p14:creationId xmlns:p14="http://schemas.microsoft.com/office/powerpoint/2010/main" val="4229467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A09E5F-56CF-4A5B-86F4-6DA29A46868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197BEB8-A2C9-481F-9D3E-9C6C64A5C4F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4AABECF-4C3B-43D0-824F-8AD92F43CD63}"/>
              </a:ext>
            </a:extLst>
          </p:cNvPr>
          <p:cNvSpPr>
            <a:spLocks noGrp="1"/>
          </p:cNvSpPr>
          <p:nvPr>
            <p:ph type="dt" sz="half" idx="10"/>
          </p:nvPr>
        </p:nvSpPr>
        <p:spPr/>
        <p:txBody>
          <a:bodyPr/>
          <a:lstStyle/>
          <a:p>
            <a:fld id="{48254B19-B784-4974-829E-25A64CE8AC6D}" type="datetimeFigureOut">
              <a:rPr lang="zh-CN" altLang="en-US" smtClean="0"/>
              <a:t>2023/5/25</a:t>
            </a:fld>
            <a:endParaRPr lang="zh-CN" altLang="en-US"/>
          </a:p>
        </p:txBody>
      </p:sp>
      <p:sp>
        <p:nvSpPr>
          <p:cNvPr id="5" name="页脚占位符 4">
            <a:extLst>
              <a:ext uri="{FF2B5EF4-FFF2-40B4-BE49-F238E27FC236}">
                <a16:creationId xmlns:a16="http://schemas.microsoft.com/office/drawing/2014/main" id="{BB2C88F7-CC59-4648-A1F7-595A2BA262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CE4C4D-14D9-4041-808C-95C7E2641D70}"/>
              </a:ext>
            </a:extLst>
          </p:cNvPr>
          <p:cNvSpPr>
            <a:spLocks noGrp="1"/>
          </p:cNvSpPr>
          <p:nvPr>
            <p:ph type="sldNum" sz="quarter" idx="12"/>
          </p:nvPr>
        </p:nvSpPr>
        <p:spPr/>
        <p:txBody>
          <a:bodyPr/>
          <a:lstStyle/>
          <a:p>
            <a:fld id="{EE56F984-D83C-4861-A667-B3844064B5E2}" type="slidenum">
              <a:rPr lang="zh-CN" altLang="en-US" smtClean="0"/>
              <a:t>‹#›</a:t>
            </a:fld>
            <a:endParaRPr lang="zh-CN" altLang="en-US"/>
          </a:p>
        </p:txBody>
      </p:sp>
    </p:spTree>
    <p:extLst>
      <p:ext uri="{BB962C8B-B14F-4D97-AF65-F5344CB8AC3E}">
        <p14:creationId xmlns:p14="http://schemas.microsoft.com/office/powerpoint/2010/main" val="394273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9D764B7-E0CE-44A9-AAAF-90E78B5B9B7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5686DCA-3BBC-4A4A-BB3B-B283A390E73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E91D2A2-4019-4C78-B160-C7AC3BF3513B}"/>
              </a:ext>
            </a:extLst>
          </p:cNvPr>
          <p:cNvSpPr>
            <a:spLocks noGrp="1"/>
          </p:cNvSpPr>
          <p:nvPr>
            <p:ph type="dt" sz="half" idx="10"/>
          </p:nvPr>
        </p:nvSpPr>
        <p:spPr/>
        <p:txBody>
          <a:bodyPr/>
          <a:lstStyle/>
          <a:p>
            <a:fld id="{48254B19-B784-4974-829E-25A64CE8AC6D}" type="datetimeFigureOut">
              <a:rPr lang="zh-CN" altLang="en-US" smtClean="0"/>
              <a:t>2023/5/25</a:t>
            </a:fld>
            <a:endParaRPr lang="zh-CN" altLang="en-US"/>
          </a:p>
        </p:txBody>
      </p:sp>
      <p:sp>
        <p:nvSpPr>
          <p:cNvPr id="5" name="页脚占位符 4">
            <a:extLst>
              <a:ext uri="{FF2B5EF4-FFF2-40B4-BE49-F238E27FC236}">
                <a16:creationId xmlns:a16="http://schemas.microsoft.com/office/drawing/2014/main" id="{1BFE141A-4F0B-44BA-91CF-9EE281906A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E3D907-FB8A-4B79-AFE2-868AC3EAABAD}"/>
              </a:ext>
            </a:extLst>
          </p:cNvPr>
          <p:cNvSpPr>
            <a:spLocks noGrp="1"/>
          </p:cNvSpPr>
          <p:nvPr>
            <p:ph type="sldNum" sz="quarter" idx="12"/>
          </p:nvPr>
        </p:nvSpPr>
        <p:spPr/>
        <p:txBody>
          <a:bodyPr/>
          <a:lstStyle/>
          <a:p>
            <a:fld id="{EE56F984-D83C-4861-A667-B3844064B5E2}" type="slidenum">
              <a:rPr lang="zh-CN" altLang="en-US" smtClean="0"/>
              <a:t>‹#›</a:t>
            </a:fld>
            <a:endParaRPr lang="zh-CN" altLang="en-US"/>
          </a:p>
        </p:txBody>
      </p:sp>
    </p:spTree>
    <p:extLst>
      <p:ext uri="{BB962C8B-B14F-4D97-AF65-F5344CB8AC3E}">
        <p14:creationId xmlns:p14="http://schemas.microsoft.com/office/powerpoint/2010/main" val="3647961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0E300B0-CAA5-4C6E-9F4B-1D0789B563C3}" type="datetimeFigureOut">
              <a:rPr lang="zh-CN" altLang="en-US" smtClean="0"/>
              <a:t>2023/5/25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9A059D-C730-4F49-9CA5-173BFED95AE2}" type="slidenum">
              <a:rPr lang="zh-CN" altLang="en-US" smtClean="0"/>
              <a:t>‹#›</a:t>
            </a:fld>
            <a:endParaRPr lang="zh-CN" altLang="en-US"/>
          </a:p>
        </p:txBody>
      </p:sp>
    </p:spTree>
    <p:extLst>
      <p:ext uri="{BB962C8B-B14F-4D97-AF65-F5344CB8AC3E}">
        <p14:creationId xmlns:p14="http://schemas.microsoft.com/office/powerpoint/2010/main" val="4127478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0E300B0-CAA5-4C6E-9F4B-1D0789B563C3}" type="datetimeFigureOut">
              <a:rPr lang="zh-CN" altLang="en-US" smtClean="0"/>
              <a:t>2023/5/25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9A059D-C730-4F49-9CA5-173BFED95AE2}" type="slidenum">
              <a:rPr lang="zh-CN" altLang="en-US" smtClean="0"/>
              <a:t>‹#›</a:t>
            </a:fld>
            <a:endParaRPr lang="zh-CN" altLang="en-US"/>
          </a:p>
        </p:txBody>
      </p:sp>
    </p:spTree>
    <p:extLst>
      <p:ext uri="{BB962C8B-B14F-4D97-AF65-F5344CB8AC3E}">
        <p14:creationId xmlns:p14="http://schemas.microsoft.com/office/powerpoint/2010/main" val="3331668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0E300B0-CAA5-4C6E-9F4B-1D0789B563C3}" type="datetimeFigureOut">
              <a:rPr lang="zh-CN" altLang="en-US" smtClean="0"/>
              <a:t>2023/5/25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9A059D-C730-4F49-9CA5-173BFED95AE2}" type="slidenum">
              <a:rPr lang="zh-CN" altLang="en-US" smtClean="0"/>
              <a:t>‹#›</a:t>
            </a:fld>
            <a:endParaRPr lang="zh-CN" altLang="en-US"/>
          </a:p>
        </p:txBody>
      </p:sp>
    </p:spTree>
    <p:extLst>
      <p:ext uri="{BB962C8B-B14F-4D97-AF65-F5344CB8AC3E}">
        <p14:creationId xmlns:p14="http://schemas.microsoft.com/office/powerpoint/2010/main" val="2721507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60E300B0-CAA5-4C6E-9F4B-1D0789B563C3}" type="datetimeFigureOut">
              <a:rPr lang="zh-CN" altLang="en-US" smtClean="0"/>
              <a:t>2023/5/25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9A059D-C730-4F49-9CA5-173BFED95AE2}" type="slidenum">
              <a:rPr lang="zh-CN" altLang="en-US" smtClean="0"/>
              <a:t>‹#›</a:t>
            </a:fld>
            <a:endParaRPr lang="zh-CN" altLang="en-US"/>
          </a:p>
        </p:txBody>
      </p:sp>
    </p:spTree>
    <p:extLst>
      <p:ext uri="{BB962C8B-B14F-4D97-AF65-F5344CB8AC3E}">
        <p14:creationId xmlns:p14="http://schemas.microsoft.com/office/powerpoint/2010/main" val="33070777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60E300B0-CAA5-4C6E-9F4B-1D0789B563C3}" type="datetimeFigureOut">
              <a:rPr lang="zh-CN" altLang="en-US" smtClean="0"/>
              <a:t>2023/5/25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9A059D-C730-4F49-9CA5-173BFED95AE2}" type="slidenum">
              <a:rPr lang="zh-CN" altLang="en-US" smtClean="0"/>
              <a:t>‹#›</a:t>
            </a:fld>
            <a:endParaRPr lang="zh-CN" altLang="en-US"/>
          </a:p>
        </p:txBody>
      </p:sp>
    </p:spTree>
    <p:extLst>
      <p:ext uri="{BB962C8B-B14F-4D97-AF65-F5344CB8AC3E}">
        <p14:creationId xmlns:p14="http://schemas.microsoft.com/office/powerpoint/2010/main" val="3293481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0E300B0-CAA5-4C6E-9F4B-1D0789B563C3}" type="datetimeFigureOut">
              <a:rPr lang="zh-CN" altLang="en-US" smtClean="0"/>
              <a:t>2023/5/25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9A059D-C730-4F49-9CA5-173BFED95AE2}" type="slidenum">
              <a:rPr lang="zh-CN" altLang="en-US" smtClean="0"/>
              <a:t>‹#›</a:t>
            </a:fld>
            <a:endParaRPr lang="zh-CN" altLang="en-US"/>
          </a:p>
        </p:txBody>
      </p:sp>
    </p:spTree>
    <p:extLst>
      <p:ext uri="{BB962C8B-B14F-4D97-AF65-F5344CB8AC3E}">
        <p14:creationId xmlns:p14="http://schemas.microsoft.com/office/powerpoint/2010/main" val="8078244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0E300B0-CAA5-4C6E-9F4B-1D0789B563C3}" type="datetimeFigureOut">
              <a:rPr lang="zh-CN" altLang="en-US" smtClean="0"/>
              <a:t>2023/5/25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69A059D-C730-4F49-9CA5-173BFED95AE2}" type="slidenum">
              <a:rPr lang="zh-CN" altLang="en-US" smtClean="0"/>
              <a:t>‹#›</a:t>
            </a:fld>
            <a:endParaRPr lang="zh-CN" altLang="en-US"/>
          </a:p>
        </p:txBody>
      </p:sp>
    </p:spTree>
    <p:extLst>
      <p:ext uri="{BB962C8B-B14F-4D97-AF65-F5344CB8AC3E}">
        <p14:creationId xmlns:p14="http://schemas.microsoft.com/office/powerpoint/2010/main" val="9177739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0E300B0-CAA5-4C6E-9F4B-1D0789B563C3}" type="datetimeFigureOut">
              <a:rPr lang="zh-CN" altLang="en-US" smtClean="0"/>
              <a:t>2023/5/25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9A059D-C730-4F49-9CA5-173BFED95AE2}" type="slidenum">
              <a:rPr lang="zh-CN" altLang="en-US" smtClean="0"/>
              <a:t>‹#›</a:t>
            </a:fld>
            <a:endParaRPr lang="zh-CN" altLang="en-US"/>
          </a:p>
        </p:txBody>
      </p:sp>
    </p:spTree>
    <p:extLst>
      <p:ext uri="{BB962C8B-B14F-4D97-AF65-F5344CB8AC3E}">
        <p14:creationId xmlns:p14="http://schemas.microsoft.com/office/powerpoint/2010/main" val="1568319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003C5-4C7F-4A3A-BF35-4A5585369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9188D2-B7F9-42A5-B277-438719B927E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A8F5EB0-D0EC-48BB-BBF1-FA98C58496D3}"/>
              </a:ext>
            </a:extLst>
          </p:cNvPr>
          <p:cNvSpPr>
            <a:spLocks noGrp="1"/>
          </p:cNvSpPr>
          <p:nvPr>
            <p:ph type="dt" sz="half" idx="10"/>
          </p:nvPr>
        </p:nvSpPr>
        <p:spPr/>
        <p:txBody>
          <a:bodyPr/>
          <a:lstStyle/>
          <a:p>
            <a:fld id="{48254B19-B784-4974-829E-25A64CE8AC6D}" type="datetimeFigureOut">
              <a:rPr lang="zh-CN" altLang="en-US" smtClean="0"/>
              <a:t>2023/5/25</a:t>
            </a:fld>
            <a:endParaRPr lang="zh-CN" altLang="en-US"/>
          </a:p>
        </p:txBody>
      </p:sp>
      <p:sp>
        <p:nvSpPr>
          <p:cNvPr id="5" name="页脚占位符 4">
            <a:extLst>
              <a:ext uri="{FF2B5EF4-FFF2-40B4-BE49-F238E27FC236}">
                <a16:creationId xmlns:a16="http://schemas.microsoft.com/office/drawing/2014/main" id="{913F2B82-7051-438F-B6AA-25182A31F4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019D28-598F-4C44-9DD7-09247B6D4FCD}"/>
              </a:ext>
            </a:extLst>
          </p:cNvPr>
          <p:cNvSpPr>
            <a:spLocks noGrp="1"/>
          </p:cNvSpPr>
          <p:nvPr>
            <p:ph type="sldNum" sz="quarter" idx="12"/>
          </p:nvPr>
        </p:nvSpPr>
        <p:spPr/>
        <p:txBody>
          <a:bodyPr/>
          <a:lstStyle/>
          <a:p>
            <a:fld id="{EE56F984-D83C-4861-A667-B3844064B5E2}" type="slidenum">
              <a:rPr lang="zh-CN" altLang="en-US" smtClean="0"/>
              <a:t>‹#›</a:t>
            </a:fld>
            <a:endParaRPr lang="zh-CN" altLang="en-US"/>
          </a:p>
        </p:txBody>
      </p:sp>
    </p:spTree>
    <p:extLst>
      <p:ext uri="{BB962C8B-B14F-4D97-AF65-F5344CB8AC3E}">
        <p14:creationId xmlns:p14="http://schemas.microsoft.com/office/powerpoint/2010/main" val="2901217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0E300B0-CAA5-4C6E-9F4B-1D0789B563C3}" type="datetimeFigureOut">
              <a:rPr lang="zh-CN" altLang="en-US" smtClean="0"/>
              <a:t>2023/5/25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9A059D-C730-4F49-9CA5-173BFED95AE2}" type="slidenum">
              <a:rPr lang="zh-CN" altLang="en-US" smtClean="0"/>
              <a:t>‹#›</a:t>
            </a:fld>
            <a:endParaRPr lang="zh-CN" altLang="en-US"/>
          </a:p>
        </p:txBody>
      </p:sp>
    </p:spTree>
    <p:extLst>
      <p:ext uri="{BB962C8B-B14F-4D97-AF65-F5344CB8AC3E}">
        <p14:creationId xmlns:p14="http://schemas.microsoft.com/office/powerpoint/2010/main" val="4153784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0E300B0-CAA5-4C6E-9F4B-1D0789B563C3}" type="datetimeFigureOut">
              <a:rPr lang="zh-CN" altLang="en-US" smtClean="0"/>
              <a:t>2023/5/25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9A059D-C730-4F49-9CA5-173BFED95AE2}" type="slidenum">
              <a:rPr lang="zh-CN" altLang="en-US" smtClean="0"/>
              <a:t>‹#›</a:t>
            </a:fld>
            <a:endParaRPr lang="zh-CN" altLang="en-US"/>
          </a:p>
        </p:txBody>
      </p:sp>
    </p:spTree>
    <p:extLst>
      <p:ext uri="{BB962C8B-B14F-4D97-AF65-F5344CB8AC3E}">
        <p14:creationId xmlns:p14="http://schemas.microsoft.com/office/powerpoint/2010/main" val="35912407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0E300B0-CAA5-4C6E-9F4B-1D0789B563C3}" type="datetimeFigureOut">
              <a:rPr lang="zh-CN" altLang="en-US" smtClean="0"/>
              <a:t>2023/5/25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9A059D-C730-4F49-9CA5-173BFED95AE2}" type="slidenum">
              <a:rPr lang="zh-CN" altLang="en-US" smtClean="0"/>
              <a:t>‹#›</a:t>
            </a:fld>
            <a:endParaRPr lang="zh-CN" altLang="en-US"/>
          </a:p>
        </p:txBody>
      </p:sp>
    </p:spTree>
    <p:extLst>
      <p:ext uri="{BB962C8B-B14F-4D97-AF65-F5344CB8AC3E}">
        <p14:creationId xmlns:p14="http://schemas.microsoft.com/office/powerpoint/2010/main" val="763975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0785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163C1-9231-4796-87A7-BB8356426A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BD147B0-4EF4-4DFE-89FE-7E426C9AD3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A7B88932-1601-41D7-B5A7-A63068895F94}"/>
              </a:ext>
            </a:extLst>
          </p:cNvPr>
          <p:cNvSpPr>
            <a:spLocks noGrp="1"/>
          </p:cNvSpPr>
          <p:nvPr>
            <p:ph type="dt" sz="half" idx="10"/>
          </p:nvPr>
        </p:nvSpPr>
        <p:spPr/>
        <p:txBody>
          <a:bodyPr/>
          <a:lstStyle/>
          <a:p>
            <a:fld id="{48254B19-B784-4974-829E-25A64CE8AC6D}" type="datetimeFigureOut">
              <a:rPr lang="zh-CN" altLang="en-US" smtClean="0"/>
              <a:t>2023/5/25</a:t>
            </a:fld>
            <a:endParaRPr lang="zh-CN" altLang="en-US"/>
          </a:p>
        </p:txBody>
      </p:sp>
      <p:sp>
        <p:nvSpPr>
          <p:cNvPr id="5" name="页脚占位符 4">
            <a:extLst>
              <a:ext uri="{FF2B5EF4-FFF2-40B4-BE49-F238E27FC236}">
                <a16:creationId xmlns:a16="http://schemas.microsoft.com/office/drawing/2014/main" id="{A4766E52-85F8-4228-853A-6BF22ECFF7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76712A-37C5-46B7-8CCC-788514F9C6D2}"/>
              </a:ext>
            </a:extLst>
          </p:cNvPr>
          <p:cNvSpPr>
            <a:spLocks noGrp="1"/>
          </p:cNvSpPr>
          <p:nvPr>
            <p:ph type="sldNum" sz="quarter" idx="12"/>
          </p:nvPr>
        </p:nvSpPr>
        <p:spPr/>
        <p:txBody>
          <a:bodyPr/>
          <a:lstStyle/>
          <a:p>
            <a:fld id="{EE56F984-D83C-4861-A667-B3844064B5E2}" type="slidenum">
              <a:rPr lang="zh-CN" altLang="en-US" smtClean="0"/>
              <a:t>‹#›</a:t>
            </a:fld>
            <a:endParaRPr lang="zh-CN" altLang="en-US"/>
          </a:p>
        </p:txBody>
      </p:sp>
    </p:spTree>
    <p:extLst>
      <p:ext uri="{BB962C8B-B14F-4D97-AF65-F5344CB8AC3E}">
        <p14:creationId xmlns:p14="http://schemas.microsoft.com/office/powerpoint/2010/main" val="3911438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ACFE0D-FF7D-4BD4-B3B2-5C66D1D92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E40FA23-AEE1-47A7-9F7D-1C79CA031F0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32D99F3-2488-4291-85CC-2EE52F565B4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9E6E3ED-F9A6-4792-9589-2839E7A3D77A}"/>
              </a:ext>
            </a:extLst>
          </p:cNvPr>
          <p:cNvSpPr>
            <a:spLocks noGrp="1"/>
          </p:cNvSpPr>
          <p:nvPr>
            <p:ph type="dt" sz="half" idx="10"/>
          </p:nvPr>
        </p:nvSpPr>
        <p:spPr/>
        <p:txBody>
          <a:bodyPr/>
          <a:lstStyle/>
          <a:p>
            <a:fld id="{48254B19-B784-4974-829E-25A64CE8AC6D}" type="datetimeFigureOut">
              <a:rPr lang="zh-CN" altLang="en-US" smtClean="0"/>
              <a:t>2023/5/25</a:t>
            </a:fld>
            <a:endParaRPr lang="zh-CN" altLang="en-US"/>
          </a:p>
        </p:txBody>
      </p:sp>
      <p:sp>
        <p:nvSpPr>
          <p:cNvPr id="6" name="页脚占位符 5">
            <a:extLst>
              <a:ext uri="{FF2B5EF4-FFF2-40B4-BE49-F238E27FC236}">
                <a16:creationId xmlns:a16="http://schemas.microsoft.com/office/drawing/2014/main" id="{3786983E-B361-4D66-AE1E-867490DA10C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EE272DA-2AA6-4A1B-B47C-2BF44912012C}"/>
              </a:ext>
            </a:extLst>
          </p:cNvPr>
          <p:cNvSpPr>
            <a:spLocks noGrp="1"/>
          </p:cNvSpPr>
          <p:nvPr>
            <p:ph type="sldNum" sz="quarter" idx="12"/>
          </p:nvPr>
        </p:nvSpPr>
        <p:spPr/>
        <p:txBody>
          <a:bodyPr/>
          <a:lstStyle/>
          <a:p>
            <a:fld id="{EE56F984-D83C-4861-A667-B3844064B5E2}" type="slidenum">
              <a:rPr lang="zh-CN" altLang="en-US" smtClean="0"/>
              <a:t>‹#›</a:t>
            </a:fld>
            <a:endParaRPr lang="zh-CN" altLang="en-US"/>
          </a:p>
        </p:txBody>
      </p:sp>
    </p:spTree>
    <p:extLst>
      <p:ext uri="{BB962C8B-B14F-4D97-AF65-F5344CB8AC3E}">
        <p14:creationId xmlns:p14="http://schemas.microsoft.com/office/powerpoint/2010/main" val="315318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4F19B-E329-4BA2-BF80-19487722A37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18E7E2-7444-48A6-9737-65617772FB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5E2410C-8AF3-4328-9A1D-3A9CCB684B1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377F1CE-6E2B-487F-8D2A-FEC7BD7DEC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A9BC3DD-5CA8-425A-A825-8551476A8ED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D9B3282-CBEF-4AC0-AFD6-BA777A37D67B}"/>
              </a:ext>
            </a:extLst>
          </p:cNvPr>
          <p:cNvSpPr>
            <a:spLocks noGrp="1"/>
          </p:cNvSpPr>
          <p:nvPr>
            <p:ph type="dt" sz="half" idx="10"/>
          </p:nvPr>
        </p:nvSpPr>
        <p:spPr/>
        <p:txBody>
          <a:bodyPr/>
          <a:lstStyle/>
          <a:p>
            <a:fld id="{48254B19-B784-4974-829E-25A64CE8AC6D}" type="datetimeFigureOut">
              <a:rPr lang="zh-CN" altLang="en-US" smtClean="0"/>
              <a:t>2023/5/25</a:t>
            </a:fld>
            <a:endParaRPr lang="zh-CN" altLang="en-US"/>
          </a:p>
        </p:txBody>
      </p:sp>
      <p:sp>
        <p:nvSpPr>
          <p:cNvPr id="8" name="页脚占位符 7">
            <a:extLst>
              <a:ext uri="{FF2B5EF4-FFF2-40B4-BE49-F238E27FC236}">
                <a16:creationId xmlns:a16="http://schemas.microsoft.com/office/drawing/2014/main" id="{9B19E9C3-2B7F-457C-A358-0C87EF417BC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E7C4EB7-FBA8-4A12-B3B2-7CCB13455C75}"/>
              </a:ext>
            </a:extLst>
          </p:cNvPr>
          <p:cNvSpPr>
            <a:spLocks noGrp="1"/>
          </p:cNvSpPr>
          <p:nvPr>
            <p:ph type="sldNum" sz="quarter" idx="12"/>
          </p:nvPr>
        </p:nvSpPr>
        <p:spPr/>
        <p:txBody>
          <a:bodyPr/>
          <a:lstStyle/>
          <a:p>
            <a:fld id="{EE56F984-D83C-4861-A667-B3844064B5E2}" type="slidenum">
              <a:rPr lang="zh-CN" altLang="en-US" smtClean="0"/>
              <a:t>‹#›</a:t>
            </a:fld>
            <a:endParaRPr lang="zh-CN" altLang="en-US"/>
          </a:p>
        </p:txBody>
      </p:sp>
    </p:spTree>
    <p:extLst>
      <p:ext uri="{BB962C8B-B14F-4D97-AF65-F5344CB8AC3E}">
        <p14:creationId xmlns:p14="http://schemas.microsoft.com/office/powerpoint/2010/main" val="3965057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9EC824-BA9D-4938-9E0A-16D93FE8E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58D73CB-4E35-4707-A28C-EA0469B25257}"/>
              </a:ext>
            </a:extLst>
          </p:cNvPr>
          <p:cNvSpPr>
            <a:spLocks noGrp="1"/>
          </p:cNvSpPr>
          <p:nvPr>
            <p:ph type="dt" sz="half" idx="10"/>
          </p:nvPr>
        </p:nvSpPr>
        <p:spPr/>
        <p:txBody>
          <a:bodyPr/>
          <a:lstStyle/>
          <a:p>
            <a:fld id="{48254B19-B784-4974-829E-25A64CE8AC6D}" type="datetimeFigureOut">
              <a:rPr lang="zh-CN" altLang="en-US" smtClean="0"/>
              <a:t>2023/5/25</a:t>
            </a:fld>
            <a:endParaRPr lang="zh-CN" altLang="en-US"/>
          </a:p>
        </p:txBody>
      </p:sp>
      <p:sp>
        <p:nvSpPr>
          <p:cNvPr id="4" name="页脚占位符 3">
            <a:extLst>
              <a:ext uri="{FF2B5EF4-FFF2-40B4-BE49-F238E27FC236}">
                <a16:creationId xmlns:a16="http://schemas.microsoft.com/office/drawing/2014/main" id="{21D6CFA0-1E91-4A8A-BCEA-4B16C81416D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3FDFB3F-EC1B-4FAA-8ADD-5ACF50B91E3C}"/>
              </a:ext>
            </a:extLst>
          </p:cNvPr>
          <p:cNvSpPr>
            <a:spLocks noGrp="1"/>
          </p:cNvSpPr>
          <p:nvPr>
            <p:ph type="sldNum" sz="quarter" idx="12"/>
          </p:nvPr>
        </p:nvSpPr>
        <p:spPr/>
        <p:txBody>
          <a:bodyPr/>
          <a:lstStyle/>
          <a:p>
            <a:fld id="{EE56F984-D83C-4861-A667-B3844064B5E2}" type="slidenum">
              <a:rPr lang="zh-CN" altLang="en-US" smtClean="0"/>
              <a:t>‹#›</a:t>
            </a:fld>
            <a:endParaRPr lang="zh-CN" altLang="en-US"/>
          </a:p>
        </p:txBody>
      </p:sp>
    </p:spTree>
    <p:extLst>
      <p:ext uri="{BB962C8B-B14F-4D97-AF65-F5344CB8AC3E}">
        <p14:creationId xmlns:p14="http://schemas.microsoft.com/office/powerpoint/2010/main" val="172824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39E268-CA8B-446D-9667-94F56D6C6386}"/>
              </a:ext>
            </a:extLst>
          </p:cNvPr>
          <p:cNvSpPr>
            <a:spLocks noGrp="1"/>
          </p:cNvSpPr>
          <p:nvPr>
            <p:ph type="dt" sz="half" idx="10"/>
          </p:nvPr>
        </p:nvSpPr>
        <p:spPr/>
        <p:txBody>
          <a:bodyPr/>
          <a:lstStyle/>
          <a:p>
            <a:fld id="{48254B19-B784-4974-829E-25A64CE8AC6D}" type="datetimeFigureOut">
              <a:rPr lang="zh-CN" altLang="en-US" smtClean="0"/>
              <a:t>2023/5/25</a:t>
            </a:fld>
            <a:endParaRPr lang="zh-CN" altLang="en-US"/>
          </a:p>
        </p:txBody>
      </p:sp>
      <p:sp>
        <p:nvSpPr>
          <p:cNvPr id="3" name="页脚占位符 2">
            <a:extLst>
              <a:ext uri="{FF2B5EF4-FFF2-40B4-BE49-F238E27FC236}">
                <a16:creationId xmlns:a16="http://schemas.microsoft.com/office/drawing/2014/main" id="{5A6713F8-7A53-4D20-92DB-6DA92331D91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F9B1C24-B764-4E26-9C3A-61F88B5E5DA0}"/>
              </a:ext>
            </a:extLst>
          </p:cNvPr>
          <p:cNvSpPr>
            <a:spLocks noGrp="1"/>
          </p:cNvSpPr>
          <p:nvPr>
            <p:ph type="sldNum" sz="quarter" idx="12"/>
          </p:nvPr>
        </p:nvSpPr>
        <p:spPr/>
        <p:txBody>
          <a:bodyPr/>
          <a:lstStyle/>
          <a:p>
            <a:fld id="{EE56F984-D83C-4861-A667-B3844064B5E2}" type="slidenum">
              <a:rPr lang="zh-CN" altLang="en-US" smtClean="0"/>
              <a:t>‹#›</a:t>
            </a:fld>
            <a:endParaRPr lang="zh-CN" altLang="en-US"/>
          </a:p>
        </p:txBody>
      </p:sp>
    </p:spTree>
    <p:extLst>
      <p:ext uri="{BB962C8B-B14F-4D97-AF65-F5344CB8AC3E}">
        <p14:creationId xmlns:p14="http://schemas.microsoft.com/office/powerpoint/2010/main" val="1769282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6E833-0EC3-4C5B-AA49-B76D991F581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D076311-C54B-41DB-8440-DFE65C8F42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E6C86CB7-CB0E-4C19-A8E1-230E97EB1B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D349EB2-37D2-4ECE-AE8D-691AAE538CC0}"/>
              </a:ext>
            </a:extLst>
          </p:cNvPr>
          <p:cNvSpPr>
            <a:spLocks noGrp="1"/>
          </p:cNvSpPr>
          <p:nvPr>
            <p:ph type="dt" sz="half" idx="10"/>
          </p:nvPr>
        </p:nvSpPr>
        <p:spPr/>
        <p:txBody>
          <a:bodyPr/>
          <a:lstStyle/>
          <a:p>
            <a:fld id="{48254B19-B784-4974-829E-25A64CE8AC6D}" type="datetimeFigureOut">
              <a:rPr lang="zh-CN" altLang="en-US" smtClean="0"/>
              <a:t>2023/5/25</a:t>
            </a:fld>
            <a:endParaRPr lang="zh-CN" altLang="en-US"/>
          </a:p>
        </p:txBody>
      </p:sp>
      <p:sp>
        <p:nvSpPr>
          <p:cNvPr id="6" name="页脚占位符 5">
            <a:extLst>
              <a:ext uri="{FF2B5EF4-FFF2-40B4-BE49-F238E27FC236}">
                <a16:creationId xmlns:a16="http://schemas.microsoft.com/office/drawing/2014/main" id="{A1DF5514-334C-4948-861C-B20619C4E6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3EA02E0-1078-4351-A28F-55B0C3FA170A}"/>
              </a:ext>
            </a:extLst>
          </p:cNvPr>
          <p:cNvSpPr>
            <a:spLocks noGrp="1"/>
          </p:cNvSpPr>
          <p:nvPr>
            <p:ph type="sldNum" sz="quarter" idx="12"/>
          </p:nvPr>
        </p:nvSpPr>
        <p:spPr/>
        <p:txBody>
          <a:bodyPr/>
          <a:lstStyle/>
          <a:p>
            <a:fld id="{EE56F984-D83C-4861-A667-B3844064B5E2}" type="slidenum">
              <a:rPr lang="zh-CN" altLang="en-US" smtClean="0"/>
              <a:t>‹#›</a:t>
            </a:fld>
            <a:endParaRPr lang="zh-CN" altLang="en-US"/>
          </a:p>
        </p:txBody>
      </p:sp>
    </p:spTree>
    <p:extLst>
      <p:ext uri="{BB962C8B-B14F-4D97-AF65-F5344CB8AC3E}">
        <p14:creationId xmlns:p14="http://schemas.microsoft.com/office/powerpoint/2010/main" val="3804768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93CD2-865D-4BCB-8039-B1108E0314E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4351E2C-23C7-482F-AFF1-6304330A30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5864BB-3363-4F54-A5EB-B8A8594B50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C1B480C-6546-443D-8169-3C0BD0CD48F1}"/>
              </a:ext>
            </a:extLst>
          </p:cNvPr>
          <p:cNvSpPr>
            <a:spLocks noGrp="1"/>
          </p:cNvSpPr>
          <p:nvPr>
            <p:ph type="dt" sz="half" idx="10"/>
          </p:nvPr>
        </p:nvSpPr>
        <p:spPr/>
        <p:txBody>
          <a:bodyPr/>
          <a:lstStyle/>
          <a:p>
            <a:fld id="{48254B19-B784-4974-829E-25A64CE8AC6D}" type="datetimeFigureOut">
              <a:rPr lang="zh-CN" altLang="en-US" smtClean="0"/>
              <a:t>2023/5/25</a:t>
            </a:fld>
            <a:endParaRPr lang="zh-CN" altLang="en-US"/>
          </a:p>
        </p:txBody>
      </p:sp>
      <p:sp>
        <p:nvSpPr>
          <p:cNvPr id="6" name="页脚占位符 5">
            <a:extLst>
              <a:ext uri="{FF2B5EF4-FFF2-40B4-BE49-F238E27FC236}">
                <a16:creationId xmlns:a16="http://schemas.microsoft.com/office/drawing/2014/main" id="{90F64985-8155-4975-9116-0FC0DB45B0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DAAC218-9172-4D7D-8745-A1ABD8D77B34}"/>
              </a:ext>
            </a:extLst>
          </p:cNvPr>
          <p:cNvSpPr>
            <a:spLocks noGrp="1"/>
          </p:cNvSpPr>
          <p:nvPr>
            <p:ph type="sldNum" sz="quarter" idx="12"/>
          </p:nvPr>
        </p:nvSpPr>
        <p:spPr/>
        <p:txBody>
          <a:bodyPr/>
          <a:lstStyle/>
          <a:p>
            <a:fld id="{EE56F984-D83C-4861-A667-B3844064B5E2}" type="slidenum">
              <a:rPr lang="zh-CN" altLang="en-US" smtClean="0"/>
              <a:t>‹#›</a:t>
            </a:fld>
            <a:endParaRPr lang="zh-CN" altLang="en-US"/>
          </a:p>
        </p:txBody>
      </p:sp>
    </p:spTree>
    <p:extLst>
      <p:ext uri="{BB962C8B-B14F-4D97-AF65-F5344CB8AC3E}">
        <p14:creationId xmlns:p14="http://schemas.microsoft.com/office/powerpoint/2010/main" val="147128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E7A526F-4C9F-4A56-95D5-D5BC0DC65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42E8B32-8503-457B-B192-E89BDEE25A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49B50E8-1102-4A3A-9B79-D2AF61D3AE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254B19-B784-4974-829E-25A64CE8AC6D}" type="datetimeFigureOut">
              <a:rPr lang="zh-CN" altLang="en-US" smtClean="0"/>
              <a:t>2023/5/25</a:t>
            </a:fld>
            <a:endParaRPr lang="zh-CN" altLang="en-US"/>
          </a:p>
        </p:txBody>
      </p:sp>
      <p:sp>
        <p:nvSpPr>
          <p:cNvPr id="5" name="页脚占位符 4">
            <a:extLst>
              <a:ext uri="{FF2B5EF4-FFF2-40B4-BE49-F238E27FC236}">
                <a16:creationId xmlns:a16="http://schemas.microsoft.com/office/drawing/2014/main" id="{9D4002DE-3DCE-4E5F-8B09-56FB476A3A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6B3865E-16B9-4A33-9D3E-6FE554444D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56F984-D83C-4861-A667-B3844064B5E2}" type="slidenum">
              <a:rPr lang="zh-CN" altLang="en-US" smtClean="0"/>
              <a:t>‹#›</a:t>
            </a:fld>
            <a:endParaRPr lang="zh-CN" altLang="en-US"/>
          </a:p>
        </p:txBody>
      </p:sp>
    </p:spTree>
    <p:extLst>
      <p:ext uri="{BB962C8B-B14F-4D97-AF65-F5344CB8AC3E}">
        <p14:creationId xmlns:p14="http://schemas.microsoft.com/office/powerpoint/2010/main" val="335013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E300B0-CAA5-4C6E-9F4B-1D0789B563C3}" type="datetimeFigureOut">
              <a:rPr lang="zh-CN" altLang="en-US" smtClean="0"/>
              <a:t>2023/5/25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9A059D-C730-4F49-9CA5-173BFED95AE2}" type="slidenum">
              <a:rPr lang="zh-CN" altLang="en-US" smtClean="0"/>
              <a:t>‹#›</a:t>
            </a:fld>
            <a:endParaRPr lang="zh-CN" altLang="en-US"/>
          </a:p>
        </p:txBody>
      </p:sp>
    </p:spTree>
    <p:extLst>
      <p:ext uri="{BB962C8B-B14F-4D97-AF65-F5344CB8AC3E}">
        <p14:creationId xmlns:p14="http://schemas.microsoft.com/office/powerpoint/2010/main" val="6364110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hyperlink" Target="https://www.bilibili.com/video/BV1554y1M7xH/?spm_id_from=333.337.search-card.all.click&amp;vd_source=b00d36bf227fe2b9517c540f0b0c2a4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hyperlink" Target="https://www.bilibili.com/video/BV1kg411W7gR/?spm_id_from=333.337.search-card.all.click&amp;vd_source=b00d36bf227fe2b9517c540f0b0c2a40"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3"/>
          <p:cNvSpPr/>
          <p:nvPr/>
        </p:nvSpPr>
        <p:spPr>
          <a:xfrm>
            <a:off x="9448035" y="4661647"/>
            <a:ext cx="2743966" cy="2196354"/>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 name="Freeform: Shape 3"/>
          <p:cNvSpPr/>
          <p:nvPr/>
        </p:nvSpPr>
        <p:spPr>
          <a:xfrm rot="5400000">
            <a:off x="207487" y="3221511"/>
            <a:ext cx="3429000" cy="3843978"/>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1" name="矩形: 圆角 6"/>
          <p:cNvSpPr/>
          <p:nvPr/>
        </p:nvSpPr>
        <p:spPr>
          <a:xfrm>
            <a:off x="4090035" y="4333240"/>
            <a:ext cx="2795905" cy="676275"/>
          </a:xfrm>
          <a:prstGeom prst="round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3" name="文本框 8"/>
          <p:cNvSpPr txBox="1"/>
          <p:nvPr/>
        </p:nvSpPr>
        <p:spPr>
          <a:xfrm>
            <a:off x="4011010" y="3567512"/>
            <a:ext cx="5436909" cy="461665"/>
          </a:xfrm>
          <a:prstGeom prst="rect">
            <a:avLst/>
          </a:prstGeom>
          <a:noFill/>
          <a:effectLst/>
        </p:spPr>
        <p:txBody>
          <a:bodyPr wrap="square" rtlCol="0">
            <a:spAutoFit/>
          </a:bodyPr>
          <a:lstStyle>
            <a:defPPr>
              <a:defRPr lang="zh-CN"/>
            </a:defPPr>
            <a:lvl1pPr>
              <a:defRPr sz="4800">
                <a:solidFill>
                  <a:schemeClr val="bg1"/>
                </a:solidFill>
                <a:latin typeface="思源黑体 CN Heavy" panose="020B0A00000000000000" pitchFamily="34" charset="-122"/>
                <a:ea typeface="思源黑体 CN Heavy" panose="020B0A00000000000000" pitchFamily="34" charset="-122"/>
              </a:defRPr>
            </a:lvl1pPr>
          </a:lstStyle>
          <a:p>
            <a:r>
              <a:rPr lang="en-US" altLang="zh-CN" sz="2400" spc="600" dirty="0">
                <a:solidFill>
                  <a:srgbClr val="940201"/>
                </a:solidFill>
                <a:latin typeface="思源黑体" panose="020B0500000000000000" pitchFamily="34" charset="-122"/>
                <a:ea typeface="思源黑体" panose="020B0500000000000000" pitchFamily="34" charset="-122"/>
              </a:rPr>
              <a:t>Shandong University</a:t>
            </a:r>
            <a:endParaRPr lang="en-US" altLang="zh-CN" sz="2400" spc="600" dirty="0">
              <a:solidFill>
                <a:srgbClr val="940201"/>
              </a:solidFill>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2" name="图片 1" descr="山东大学校名英文缩写"/>
          <p:cNvPicPr>
            <a:picLocks noChangeAspect="1"/>
          </p:cNvPicPr>
          <p:nvPr/>
        </p:nvPicPr>
        <p:blipFill>
          <a:blip r:embed="rId3">
            <a:alphaModFix amt="20000"/>
          </a:blip>
          <a:stretch>
            <a:fillRect/>
          </a:stretch>
        </p:blipFill>
        <p:spPr>
          <a:xfrm>
            <a:off x="10758805" y="306070"/>
            <a:ext cx="1179195" cy="3261360"/>
          </a:xfrm>
          <a:prstGeom prst="rect">
            <a:avLst/>
          </a:prstGeom>
        </p:spPr>
      </p:pic>
      <p:pic>
        <p:nvPicPr>
          <p:cNvPr id="4" name="图片 3" descr="知新楼描线"/>
          <p:cNvPicPr>
            <a:picLocks noChangeAspect="1"/>
          </p:cNvPicPr>
          <p:nvPr/>
        </p:nvPicPr>
        <p:blipFill>
          <a:blip r:embed="rId4"/>
          <a:srcRect l="16475" r="18243" b="38704"/>
          <a:stretch>
            <a:fillRect/>
          </a:stretch>
        </p:blipFill>
        <p:spPr>
          <a:xfrm flipH="1">
            <a:off x="-819150" y="-686435"/>
            <a:ext cx="5680710" cy="7544435"/>
          </a:xfrm>
          <a:prstGeom prst="rect">
            <a:avLst/>
          </a:prstGeom>
        </p:spPr>
      </p:pic>
      <p:sp>
        <p:nvSpPr>
          <p:cNvPr id="16" name="文本框 15"/>
          <p:cNvSpPr txBox="1"/>
          <p:nvPr/>
        </p:nvSpPr>
        <p:spPr>
          <a:xfrm>
            <a:off x="3813638" y="2328245"/>
            <a:ext cx="6340197" cy="1015663"/>
          </a:xfrm>
          <a:prstGeom prst="rect">
            <a:avLst/>
          </a:prstGeom>
          <a:noFill/>
        </p:spPr>
        <p:txBody>
          <a:bodyPr wrap="none" rtlCol="0">
            <a:spAutoFit/>
          </a:bodyPr>
          <a:lstStyle/>
          <a:p>
            <a:pPr algn="ctr"/>
            <a:r>
              <a:rPr lang="zh-CN" altLang="en-US" sz="6000" dirty="0">
                <a:solidFill>
                  <a:srgbClr val="940201"/>
                </a:solidFill>
                <a:latin typeface="华文中宋" panose="02010600040101010101" pitchFamily="2" charset="-122"/>
                <a:ea typeface="华文中宋" panose="02010600040101010101" pitchFamily="2" charset="-122"/>
              </a:rPr>
              <a:t>集成电路发展历程</a:t>
            </a:r>
          </a:p>
        </p:txBody>
      </p:sp>
      <p:pic>
        <p:nvPicPr>
          <p:cNvPr id="5" name="图片 4" descr="山东大学校徽与中英文校名标准组合（横式）"/>
          <p:cNvPicPr>
            <a:picLocks noChangeAspect="1"/>
          </p:cNvPicPr>
          <p:nvPr/>
        </p:nvPicPr>
        <p:blipFill>
          <a:blip r:embed="rId5"/>
          <a:stretch>
            <a:fillRect/>
          </a:stretch>
        </p:blipFill>
        <p:spPr>
          <a:xfrm>
            <a:off x="0" y="0"/>
            <a:ext cx="2322195" cy="1035050"/>
          </a:xfrm>
          <a:prstGeom prst="rect">
            <a:avLst/>
          </a:prstGeom>
        </p:spPr>
      </p:pic>
      <p:pic>
        <p:nvPicPr>
          <p:cNvPr id="3" name="图片 2" descr="团徽"/>
          <p:cNvPicPr>
            <a:picLocks noChangeAspect="1"/>
          </p:cNvPicPr>
          <p:nvPr/>
        </p:nvPicPr>
        <p:blipFill>
          <a:blip r:embed="rId6"/>
          <a:stretch>
            <a:fillRect/>
          </a:stretch>
        </p:blipFill>
        <p:spPr>
          <a:xfrm>
            <a:off x="10078720" y="0"/>
            <a:ext cx="686435" cy="916305"/>
          </a:xfrm>
          <a:prstGeom prst="rect">
            <a:avLst/>
          </a:prstGeom>
        </p:spPr>
      </p:pic>
      <p:pic>
        <p:nvPicPr>
          <p:cNvPr id="6" name="图片 5" descr="青媒logo橙色"/>
          <p:cNvPicPr>
            <a:picLocks noChangeAspect="1"/>
          </p:cNvPicPr>
          <p:nvPr/>
        </p:nvPicPr>
        <p:blipFill>
          <a:blip r:embed="rId7"/>
          <a:stretch>
            <a:fillRect/>
          </a:stretch>
        </p:blipFill>
        <p:spPr>
          <a:xfrm>
            <a:off x="10758805" y="137160"/>
            <a:ext cx="1394460" cy="641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250" fill="hold"/>
                                        <p:tgtEl>
                                          <p:spTgt spid="9"/>
                                        </p:tgtEl>
                                        <p:attrNameLst>
                                          <p:attrName>ppt_x</p:attrName>
                                        </p:attrNameLst>
                                      </p:cBhvr>
                                      <p:tavLst>
                                        <p:tav tm="0">
                                          <p:val>
                                            <p:strVal val="1+#ppt_w/2"/>
                                          </p:val>
                                        </p:tav>
                                        <p:tav tm="100000">
                                          <p:val>
                                            <p:strVal val="#ppt_x"/>
                                          </p:val>
                                        </p:tav>
                                      </p:tavLst>
                                    </p:anim>
                                    <p:anim calcmode="lin" valueType="num">
                                      <p:cBhvr additive="base">
                                        <p:cTn id="12" dur="1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animBg="1"/>
      <p:bldP spid="11"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p:nvPr/>
        </p:nvSpPr>
        <p:spPr bwMode="auto">
          <a:xfrm>
            <a:off x="2641601" y="350502"/>
            <a:ext cx="3139046" cy="1662914"/>
          </a:xfrm>
          <a:custGeom>
            <a:avLst/>
            <a:gdLst>
              <a:gd name="T0" fmla="*/ 336 w 387"/>
              <a:gd name="T1" fmla="*/ 0 h 128"/>
              <a:gd name="T2" fmla="*/ 336 w 387"/>
              <a:gd name="T3" fmla="*/ 0 h 128"/>
              <a:gd name="T4" fmla="*/ 52 w 387"/>
              <a:gd name="T5" fmla="*/ 0 h 128"/>
              <a:gd name="T6" fmla="*/ 52 w 387"/>
              <a:gd name="T7" fmla="*/ 0 h 128"/>
              <a:gd name="T8" fmla="*/ 50 w 387"/>
              <a:gd name="T9" fmla="*/ 0 h 128"/>
              <a:gd name="T10" fmla="*/ 50 w 387"/>
              <a:gd name="T11" fmla="*/ 0 h 128"/>
              <a:gd name="T12" fmla="*/ 36 w 387"/>
              <a:gd name="T13" fmla="*/ 0 h 128"/>
              <a:gd name="T14" fmla="*/ 36 w 387"/>
              <a:gd name="T15" fmla="*/ 0 h 128"/>
              <a:gd name="T16" fmla="*/ 36 w 387"/>
              <a:gd name="T17" fmla="*/ 0 h 128"/>
              <a:gd name="T18" fmla="*/ 22 w 387"/>
              <a:gd name="T19" fmla="*/ 0 h 128"/>
              <a:gd name="T20" fmla="*/ 0 w 387"/>
              <a:gd name="T21" fmla="*/ 23 h 128"/>
              <a:gd name="T22" fmla="*/ 0 w 387"/>
              <a:gd name="T23" fmla="*/ 31 h 128"/>
              <a:gd name="T24" fmla="*/ 0 w 387"/>
              <a:gd name="T25" fmla="*/ 58 h 128"/>
              <a:gd name="T26" fmla="*/ 0 w 387"/>
              <a:gd name="T27" fmla="*/ 61 h 128"/>
              <a:gd name="T28" fmla="*/ 0 w 387"/>
              <a:gd name="T29" fmla="*/ 80 h 128"/>
              <a:gd name="T30" fmla="*/ 0 w 387"/>
              <a:gd name="T31" fmla="*/ 105 h 128"/>
              <a:gd name="T32" fmla="*/ 3 w 387"/>
              <a:gd name="T33" fmla="*/ 105 h 128"/>
              <a:gd name="T34" fmla="*/ 37 w 387"/>
              <a:gd name="T35" fmla="*/ 105 h 128"/>
              <a:gd name="T36" fmla="*/ 52 w 387"/>
              <a:gd name="T37" fmla="*/ 105 h 128"/>
              <a:gd name="T38" fmla="*/ 336 w 387"/>
              <a:gd name="T39" fmla="*/ 105 h 128"/>
              <a:gd name="T40" fmla="*/ 371 w 387"/>
              <a:gd name="T41" fmla="*/ 105 h 128"/>
              <a:gd name="T42" fmla="*/ 387 w 387"/>
              <a:gd name="T43" fmla="*/ 128 h 128"/>
              <a:gd name="T44" fmla="*/ 387 w 387"/>
              <a:gd name="T45" fmla="*/ 105 h 128"/>
              <a:gd name="T46" fmla="*/ 387 w 387"/>
              <a:gd name="T47" fmla="*/ 89 h 128"/>
              <a:gd name="T48" fmla="*/ 387 w 387"/>
              <a:gd name="T49" fmla="*/ 82 h 128"/>
              <a:gd name="T50" fmla="*/ 387 w 387"/>
              <a:gd name="T51" fmla="*/ 73 h 128"/>
              <a:gd name="T52" fmla="*/ 387 w 387"/>
              <a:gd name="T53" fmla="*/ 68 h 128"/>
              <a:gd name="T54" fmla="*/ 387 w 387"/>
              <a:gd name="T55" fmla="*/ 58 h 128"/>
              <a:gd name="T56" fmla="*/ 387 w 387"/>
              <a:gd name="T57" fmla="*/ 44 h 128"/>
              <a:gd name="T58" fmla="*/ 387 w 387"/>
              <a:gd name="T59" fmla="*/ 31 h 128"/>
              <a:gd name="T60" fmla="*/ 387 w 387"/>
              <a:gd name="T61" fmla="*/ 28 h 128"/>
              <a:gd name="T62" fmla="*/ 387 w 387"/>
              <a:gd name="T63" fmla="*/ 1 h 128"/>
              <a:gd name="T64" fmla="*/ 387 w 387"/>
              <a:gd name="T65" fmla="*/ 0 h 128"/>
              <a:gd name="T66" fmla="*/ 336 w 387"/>
              <a:gd name="T6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7" h="128">
                <a:moveTo>
                  <a:pt x="336" y="0"/>
                </a:moveTo>
                <a:cubicBezTo>
                  <a:pt x="336" y="0"/>
                  <a:pt x="336" y="0"/>
                  <a:pt x="336" y="0"/>
                </a:cubicBezTo>
                <a:cubicBezTo>
                  <a:pt x="52" y="0"/>
                  <a:pt x="52" y="0"/>
                  <a:pt x="52" y="0"/>
                </a:cubicBezTo>
                <a:cubicBezTo>
                  <a:pt x="52" y="0"/>
                  <a:pt x="52" y="0"/>
                  <a:pt x="52" y="0"/>
                </a:cubicBezTo>
                <a:cubicBezTo>
                  <a:pt x="50" y="0"/>
                  <a:pt x="50" y="0"/>
                  <a:pt x="50" y="0"/>
                </a:cubicBezTo>
                <a:cubicBezTo>
                  <a:pt x="50" y="0"/>
                  <a:pt x="50" y="0"/>
                  <a:pt x="50" y="0"/>
                </a:cubicBezTo>
                <a:cubicBezTo>
                  <a:pt x="36" y="0"/>
                  <a:pt x="36" y="0"/>
                  <a:pt x="36" y="0"/>
                </a:cubicBezTo>
                <a:cubicBezTo>
                  <a:pt x="36" y="0"/>
                  <a:pt x="36" y="0"/>
                  <a:pt x="36" y="0"/>
                </a:cubicBezTo>
                <a:cubicBezTo>
                  <a:pt x="36" y="0"/>
                  <a:pt x="36" y="0"/>
                  <a:pt x="36" y="0"/>
                </a:cubicBezTo>
                <a:cubicBezTo>
                  <a:pt x="22" y="0"/>
                  <a:pt x="22" y="0"/>
                  <a:pt x="22" y="0"/>
                </a:cubicBezTo>
                <a:cubicBezTo>
                  <a:pt x="10" y="0"/>
                  <a:pt x="0" y="10"/>
                  <a:pt x="0" y="23"/>
                </a:cubicBezTo>
                <a:cubicBezTo>
                  <a:pt x="0" y="26"/>
                  <a:pt x="0" y="29"/>
                  <a:pt x="0" y="31"/>
                </a:cubicBezTo>
                <a:cubicBezTo>
                  <a:pt x="0" y="57"/>
                  <a:pt x="0" y="58"/>
                  <a:pt x="0" y="58"/>
                </a:cubicBezTo>
                <a:cubicBezTo>
                  <a:pt x="0" y="61"/>
                  <a:pt x="0" y="61"/>
                  <a:pt x="0" y="61"/>
                </a:cubicBezTo>
                <a:cubicBezTo>
                  <a:pt x="0" y="80"/>
                  <a:pt x="0" y="80"/>
                  <a:pt x="0" y="80"/>
                </a:cubicBezTo>
                <a:cubicBezTo>
                  <a:pt x="0" y="105"/>
                  <a:pt x="0" y="105"/>
                  <a:pt x="0" y="105"/>
                </a:cubicBezTo>
                <a:cubicBezTo>
                  <a:pt x="3" y="105"/>
                  <a:pt x="3" y="105"/>
                  <a:pt x="3" y="105"/>
                </a:cubicBezTo>
                <a:cubicBezTo>
                  <a:pt x="37" y="105"/>
                  <a:pt x="37" y="105"/>
                  <a:pt x="37" y="105"/>
                </a:cubicBezTo>
                <a:cubicBezTo>
                  <a:pt x="43" y="105"/>
                  <a:pt x="47" y="105"/>
                  <a:pt x="52" y="105"/>
                </a:cubicBezTo>
                <a:cubicBezTo>
                  <a:pt x="336" y="105"/>
                  <a:pt x="336" y="105"/>
                  <a:pt x="336" y="105"/>
                </a:cubicBezTo>
                <a:cubicBezTo>
                  <a:pt x="371" y="105"/>
                  <a:pt x="371" y="105"/>
                  <a:pt x="371" y="105"/>
                </a:cubicBezTo>
                <a:cubicBezTo>
                  <a:pt x="387" y="128"/>
                  <a:pt x="387" y="128"/>
                  <a:pt x="387" y="128"/>
                </a:cubicBezTo>
                <a:cubicBezTo>
                  <a:pt x="387" y="105"/>
                  <a:pt x="387" y="105"/>
                  <a:pt x="387" y="105"/>
                </a:cubicBezTo>
                <a:cubicBezTo>
                  <a:pt x="387" y="89"/>
                  <a:pt x="387" y="89"/>
                  <a:pt x="387" y="89"/>
                </a:cubicBezTo>
                <a:cubicBezTo>
                  <a:pt x="387" y="82"/>
                  <a:pt x="387" y="82"/>
                  <a:pt x="387" y="82"/>
                </a:cubicBezTo>
                <a:cubicBezTo>
                  <a:pt x="387" y="73"/>
                  <a:pt x="387" y="73"/>
                  <a:pt x="387" y="73"/>
                </a:cubicBezTo>
                <a:cubicBezTo>
                  <a:pt x="387" y="68"/>
                  <a:pt x="387" y="68"/>
                  <a:pt x="387" y="68"/>
                </a:cubicBezTo>
                <a:cubicBezTo>
                  <a:pt x="387" y="58"/>
                  <a:pt x="387" y="58"/>
                  <a:pt x="387" y="58"/>
                </a:cubicBezTo>
                <a:cubicBezTo>
                  <a:pt x="387" y="44"/>
                  <a:pt x="387" y="44"/>
                  <a:pt x="387" y="44"/>
                </a:cubicBezTo>
                <a:cubicBezTo>
                  <a:pt x="387" y="31"/>
                  <a:pt x="387" y="31"/>
                  <a:pt x="387" y="31"/>
                </a:cubicBezTo>
                <a:cubicBezTo>
                  <a:pt x="387" y="28"/>
                  <a:pt x="387" y="28"/>
                  <a:pt x="387" y="28"/>
                </a:cubicBezTo>
                <a:cubicBezTo>
                  <a:pt x="387" y="1"/>
                  <a:pt x="387" y="1"/>
                  <a:pt x="387" y="1"/>
                </a:cubicBezTo>
                <a:cubicBezTo>
                  <a:pt x="387" y="0"/>
                  <a:pt x="387" y="0"/>
                  <a:pt x="387" y="0"/>
                </a:cubicBezTo>
                <a:cubicBezTo>
                  <a:pt x="352" y="0"/>
                  <a:pt x="340" y="0"/>
                  <a:pt x="336" y="0"/>
                </a:cubicBezTo>
                <a:close/>
              </a:path>
            </a:pathLst>
          </a:custGeom>
          <a:solidFill>
            <a:schemeClr val="accent1"/>
          </a:solidFill>
          <a:ln>
            <a:noFill/>
          </a:ln>
        </p:spPr>
        <p:txBody>
          <a:bodyPr vert="horz" wrap="square" lIns="91440" tIns="45720" rIns="91440" bIns="45720" numCol="1" anchor="t" anchorCtr="0" compatLnSpc="1"/>
          <a:lstStyle/>
          <a:p>
            <a:endParaRPr lang="en-US">
              <a:latin typeface="Source Han Sans CN" panose="020B0400000000000000" pitchFamily="34" charset="-128"/>
              <a:ea typeface="Source Han Sans CN" panose="020B0400000000000000" pitchFamily="34" charset="-128"/>
            </a:endParaRPr>
          </a:p>
        </p:txBody>
      </p:sp>
      <p:sp>
        <p:nvSpPr>
          <p:cNvPr id="4" name="TextBox 8"/>
          <p:cNvSpPr txBox="1"/>
          <p:nvPr/>
        </p:nvSpPr>
        <p:spPr>
          <a:xfrm>
            <a:off x="2763520" y="397249"/>
            <a:ext cx="2988038" cy="1323439"/>
          </a:xfrm>
          <a:prstGeom prst="rect">
            <a:avLst/>
          </a:prstGeom>
          <a:noFill/>
        </p:spPr>
        <p:txBody>
          <a:bodyPr wrap="square" rtlCol="0">
            <a:spAutoFit/>
          </a:bodyPr>
          <a:lstStyle/>
          <a:p>
            <a:pPr algn="ctr"/>
            <a:r>
              <a:rPr lang="en-US" altLang="zh-CN" sz="2000" b="1" dirty="0">
                <a:solidFill>
                  <a:schemeClr val="bg1"/>
                </a:solidFill>
                <a:latin typeface="Source Han Sans CN" panose="020B0400000000000000" pitchFamily="34" charset="-128"/>
                <a:ea typeface="Source Han Sans CN" panose="020B0400000000000000" pitchFamily="34" charset="-128"/>
                <a:cs typeface="Open Sans" pitchFamily="34" charset="0"/>
              </a:rPr>
              <a:t>Intel</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公司推出了第一款商用微处理器</a:t>
            </a:r>
            <a:r>
              <a:rPr lang="en-US" altLang="zh-CN" sz="2000" b="1" dirty="0">
                <a:solidFill>
                  <a:schemeClr val="bg1"/>
                </a:solidFill>
                <a:latin typeface="Source Han Sans CN" panose="020B0400000000000000" pitchFamily="34" charset="-128"/>
                <a:ea typeface="Source Han Sans CN" panose="020B0400000000000000" pitchFamily="34" charset="-128"/>
                <a:cs typeface="Open Sans" pitchFamily="34" charset="0"/>
              </a:rPr>
              <a:t>Intel 4004</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；微处理器将</a:t>
            </a:r>
            <a:r>
              <a:rPr lang="en-US" altLang="zh-CN" sz="2000" b="1" dirty="0">
                <a:solidFill>
                  <a:schemeClr val="bg1"/>
                </a:solidFill>
                <a:latin typeface="Source Han Sans CN" panose="020B0400000000000000" pitchFamily="34" charset="-128"/>
                <a:ea typeface="Source Han Sans CN" panose="020B0400000000000000" pitchFamily="34" charset="-128"/>
                <a:cs typeface="Open Sans" pitchFamily="34" charset="0"/>
              </a:rPr>
              <a:t>CPU</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功能浓缩进单个芯片</a:t>
            </a:r>
            <a:endParaRPr 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endParaRPr>
          </a:p>
        </p:txBody>
      </p:sp>
      <p:sp>
        <p:nvSpPr>
          <p:cNvPr id="6" name="Freeform 5"/>
          <p:cNvSpPr/>
          <p:nvPr/>
        </p:nvSpPr>
        <p:spPr bwMode="auto">
          <a:xfrm flipH="1">
            <a:off x="6428012" y="1846692"/>
            <a:ext cx="3254386" cy="1027158"/>
          </a:xfrm>
          <a:custGeom>
            <a:avLst/>
            <a:gdLst>
              <a:gd name="T0" fmla="*/ 336 w 387"/>
              <a:gd name="T1" fmla="*/ 0 h 128"/>
              <a:gd name="T2" fmla="*/ 336 w 387"/>
              <a:gd name="T3" fmla="*/ 0 h 128"/>
              <a:gd name="T4" fmla="*/ 52 w 387"/>
              <a:gd name="T5" fmla="*/ 0 h 128"/>
              <a:gd name="T6" fmla="*/ 52 w 387"/>
              <a:gd name="T7" fmla="*/ 0 h 128"/>
              <a:gd name="T8" fmla="*/ 50 w 387"/>
              <a:gd name="T9" fmla="*/ 0 h 128"/>
              <a:gd name="T10" fmla="*/ 50 w 387"/>
              <a:gd name="T11" fmla="*/ 0 h 128"/>
              <a:gd name="T12" fmla="*/ 36 w 387"/>
              <a:gd name="T13" fmla="*/ 0 h 128"/>
              <a:gd name="T14" fmla="*/ 36 w 387"/>
              <a:gd name="T15" fmla="*/ 0 h 128"/>
              <a:gd name="T16" fmla="*/ 36 w 387"/>
              <a:gd name="T17" fmla="*/ 0 h 128"/>
              <a:gd name="T18" fmla="*/ 22 w 387"/>
              <a:gd name="T19" fmla="*/ 0 h 128"/>
              <a:gd name="T20" fmla="*/ 0 w 387"/>
              <a:gd name="T21" fmla="*/ 23 h 128"/>
              <a:gd name="T22" fmla="*/ 0 w 387"/>
              <a:gd name="T23" fmla="*/ 31 h 128"/>
              <a:gd name="T24" fmla="*/ 0 w 387"/>
              <a:gd name="T25" fmla="*/ 58 h 128"/>
              <a:gd name="T26" fmla="*/ 0 w 387"/>
              <a:gd name="T27" fmla="*/ 61 h 128"/>
              <a:gd name="T28" fmla="*/ 0 w 387"/>
              <a:gd name="T29" fmla="*/ 80 h 128"/>
              <a:gd name="T30" fmla="*/ 0 w 387"/>
              <a:gd name="T31" fmla="*/ 105 h 128"/>
              <a:gd name="T32" fmla="*/ 3 w 387"/>
              <a:gd name="T33" fmla="*/ 105 h 128"/>
              <a:gd name="T34" fmla="*/ 37 w 387"/>
              <a:gd name="T35" fmla="*/ 105 h 128"/>
              <a:gd name="T36" fmla="*/ 52 w 387"/>
              <a:gd name="T37" fmla="*/ 105 h 128"/>
              <a:gd name="T38" fmla="*/ 336 w 387"/>
              <a:gd name="T39" fmla="*/ 105 h 128"/>
              <a:gd name="T40" fmla="*/ 371 w 387"/>
              <a:gd name="T41" fmla="*/ 105 h 128"/>
              <a:gd name="T42" fmla="*/ 387 w 387"/>
              <a:gd name="T43" fmla="*/ 128 h 128"/>
              <a:gd name="T44" fmla="*/ 387 w 387"/>
              <a:gd name="T45" fmla="*/ 105 h 128"/>
              <a:gd name="T46" fmla="*/ 387 w 387"/>
              <a:gd name="T47" fmla="*/ 89 h 128"/>
              <a:gd name="T48" fmla="*/ 387 w 387"/>
              <a:gd name="T49" fmla="*/ 82 h 128"/>
              <a:gd name="T50" fmla="*/ 387 w 387"/>
              <a:gd name="T51" fmla="*/ 73 h 128"/>
              <a:gd name="T52" fmla="*/ 387 w 387"/>
              <a:gd name="T53" fmla="*/ 68 h 128"/>
              <a:gd name="T54" fmla="*/ 387 w 387"/>
              <a:gd name="T55" fmla="*/ 58 h 128"/>
              <a:gd name="T56" fmla="*/ 387 w 387"/>
              <a:gd name="T57" fmla="*/ 44 h 128"/>
              <a:gd name="T58" fmla="*/ 387 w 387"/>
              <a:gd name="T59" fmla="*/ 31 h 128"/>
              <a:gd name="T60" fmla="*/ 387 w 387"/>
              <a:gd name="T61" fmla="*/ 28 h 128"/>
              <a:gd name="T62" fmla="*/ 387 w 387"/>
              <a:gd name="T63" fmla="*/ 1 h 128"/>
              <a:gd name="T64" fmla="*/ 387 w 387"/>
              <a:gd name="T65" fmla="*/ 0 h 128"/>
              <a:gd name="T66" fmla="*/ 336 w 387"/>
              <a:gd name="T6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7" h="128">
                <a:moveTo>
                  <a:pt x="336" y="0"/>
                </a:moveTo>
                <a:cubicBezTo>
                  <a:pt x="336" y="0"/>
                  <a:pt x="336" y="0"/>
                  <a:pt x="336" y="0"/>
                </a:cubicBezTo>
                <a:cubicBezTo>
                  <a:pt x="52" y="0"/>
                  <a:pt x="52" y="0"/>
                  <a:pt x="52" y="0"/>
                </a:cubicBezTo>
                <a:cubicBezTo>
                  <a:pt x="52" y="0"/>
                  <a:pt x="52" y="0"/>
                  <a:pt x="52" y="0"/>
                </a:cubicBezTo>
                <a:cubicBezTo>
                  <a:pt x="50" y="0"/>
                  <a:pt x="50" y="0"/>
                  <a:pt x="50" y="0"/>
                </a:cubicBezTo>
                <a:cubicBezTo>
                  <a:pt x="50" y="0"/>
                  <a:pt x="50" y="0"/>
                  <a:pt x="50" y="0"/>
                </a:cubicBezTo>
                <a:cubicBezTo>
                  <a:pt x="36" y="0"/>
                  <a:pt x="36" y="0"/>
                  <a:pt x="36" y="0"/>
                </a:cubicBezTo>
                <a:cubicBezTo>
                  <a:pt x="36" y="0"/>
                  <a:pt x="36" y="0"/>
                  <a:pt x="36" y="0"/>
                </a:cubicBezTo>
                <a:cubicBezTo>
                  <a:pt x="36" y="0"/>
                  <a:pt x="36" y="0"/>
                  <a:pt x="36" y="0"/>
                </a:cubicBezTo>
                <a:cubicBezTo>
                  <a:pt x="22" y="0"/>
                  <a:pt x="22" y="0"/>
                  <a:pt x="22" y="0"/>
                </a:cubicBezTo>
                <a:cubicBezTo>
                  <a:pt x="10" y="0"/>
                  <a:pt x="0" y="10"/>
                  <a:pt x="0" y="23"/>
                </a:cubicBezTo>
                <a:cubicBezTo>
                  <a:pt x="0" y="26"/>
                  <a:pt x="0" y="29"/>
                  <a:pt x="0" y="31"/>
                </a:cubicBezTo>
                <a:cubicBezTo>
                  <a:pt x="0" y="57"/>
                  <a:pt x="0" y="58"/>
                  <a:pt x="0" y="58"/>
                </a:cubicBezTo>
                <a:cubicBezTo>
                  <a:pt x="0" y="61"/>
                  <a:pt x="0" y="61"/>
                  <a:pt x="0" y="61"/>
                </a:cubicBezTo>
                <a:cubicBezTo>
                  <a:pt x="0" y="80"/>
                  <a:pt x="0" y="80"/>
                  <a:pt x="0" y="80"/>
                </a:cubicBezTo>
                <a:cubicBezTo>
                  <a:pt x="0" y="105"/>
                  <a:pt x="0" y="105"/>
                  <a:pt x="0" y="105"/>
                </a:cubicBezTo>
                <a:cubicBezTo>
                  <a:pt x="3" y="105"/>
                  <a:pt x="3" y="105"/>
                  <a:pt x="3" y="105"/>
                </a:cubicBezTo>
                <a:cubicBezTo>
                  <a:pt x="37" y="105"/>
                  <a:pt x="37" y="105"/>
                  <a:pt x="37" y="105"/>
                </a:cubicBezTo>
                <a:cubicBezTo>
                  <a:pt x="43" y="105"/>
                  <a:pt x="47" y="105"/>
                  <a:pt x="52" y="105"/>
                </a:cubicBezTo>
                <a:cubicBezTo>
                  <a:pt x="336" y="105"/>
                  <a:pt x="336" y="105"/>
                  <a:pt x="336" y="105"/>
                </a:cubicBezTo>
                <a:cubicBezTo>
                  <a:pt x="371" y="105"/>
                  <a:pt x="371" y="105"/>
                  <a:pt x="371" y="105"/>
                </a:cubicBezTo>
                <a:cubicBezTo>
                  <a:pt x="387" y="128"/>
                  <a:pt x="387" y="128"/>
                  <a:pt x="387" y="128"/>
                </a:cubicBezTo>
                <a:cubicBezTo>
                  <a:pt x="387" y="105"/>
                  <a:pt x="387" y="105"/>
                  <a:pt x="387" y="105"/>
                </a:cubicBezTo>
                <a:cubicBezTo>
                  <a:pt x="387" y="89"/>
                  <a:pt x="387" y="89"/>
                  <a:pt x="387" y="89"/>
                </a:cubicBezTo>
                <a:cubicBezTo>
                  <a:pt x="387" y="82"/>
                  <a:pt x="387" y="82"/>
                  <a:pt x="387" y="82"/>
                </a:cubicBezTo>
                <a:cubicBezTo>
                  <a:pt x="387" y="73"/>
                  <a:pt x="387" y="73"/>
                  <a:pt x="387" y="73"/>
                </a:cubicBezTo>
                <a:cubicBezTo>
                  <a:pt x="387" y="68"/>
                  <a:pt x="387" y="68"/>
                  <a:pt x="387" y="68"/>
                </a:cubicBezTo>
                <a:cubicBezTo>
                  <a:pt x="387" y="58"/>
                  <a:pt x="387" y="58"/>
                  <a:pt x="387" y="58"/>
                </a:cubicBezTo>
                <a:cubicBezTo>
                  <a:pt x="387" y="44"/>
                  <a:pt x="387" y="44"/>
                  <a:pt x="387" y="44"/>
                </a:cubicBezTo>
                <a:cubicBezTo>
                  <a:pt x="387" y="31"/>
                  <a:pt x="387" y="31"/>
                  <a:pt x="387" y="31"/>
                </a:cubicBezTo>
                <a:cubicBezTo>
                  <a:pt x="387" y="28"/>
                  <a:pt x="387" y="28"/>
                  <a:pt x="387" y="28"/>
                </a:cubicBezTo>
                <a:cubicBezTo>
                  <a:pt x="387" y="1"/>
                  <a:pt x="387" y="1"/>
                  <a:pt x="387" y="1"/>
                </a:cubicBezTo>
                <a:cubicBezTo>
                  <a:pt x="387" y="0"/>
                  <a:pt x="387" y="0"/>
                  <a:pt x="387" y="0"/>
                </a:cubicBezTo>
                <a:cubicBezTo>
                  <a:pt x="352" y="0"/>
                  <a:pt x="340" y="0"/>
                  <a:pt x="336" y="0"/>
                </a:cubicBezTo>
                <a:close/>
              </a:path>
            </a:pathLst>
          </a:custGeom>
          <a:solidFill>
            <a:schemeClr val="accent1"/>
          </a:solidFill>
          <a:ln>
            <a:noFill/>
          </a:ln>
        </p:spPr>
        <p:txBody>
          <a:bodyPr vert="horz" wrap="square" lIns="91440" tIns="45720" rIns="91440" bIns="45720" numCol="1" anchor="t" anchorCtr="0" compatLnSpc="1"/>
          <a:lstStyle/>
          <a:p>
            <a:endParaRPr lang="en-US">
              <a:latin typeface="Source Han Sans CN" panose="020B0400000000000000" pitchFamily="34" charset="-128"/>
              <a:ea typeface="Source Han Sans CN" panose="020B0400000000000000" pitchFamily="34" charset="-128"/>
            </a:endParaRPr>
          </a:p>
        </p:txBody>
      </p:sp>
      <p:sp>
        <p:nvSpPr>
          <p:cNvPr id="8" name="TextBox 12"/>
          <p:cNvSpPr txBox="1"/>
          <p:nvPr/>
        </p:nvSpPr>
        <p:spPr>
          <a:xfrm>
            <a:off x="6428012" y="1942403"/>
            <a:ext cx="3235807" cy="707886"/>
          </a:xfrm>
          <a:prstGeom prst="rect">
            <a:avLst/>
          </a:prstGeom>
          <a:noFill/>
        </p:spPr>
        <p:txBody>
          <a:bodyPr wrap="square" rtlCol="0">
            <a:spAutoFit/>
          </a:bodyPr>
          <a:lstStyle/>
          <a:p>
            <a:pPr algn="ct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推出</a:t>
            </a:r>
            <a:r>
              <a:rPr lang="en-US" altLang="zh-CN" sz="2000" b="1" dirty="0">
                <a:solidFill>
                  <a:schemeClr val="bg1"/>
                </a:solidFill>
                <a:latin typeface="Source Han Sans CN" panose="020B0400000000000000" pitchFamily="34" charset="-128"/>
                <a:ea typeface="Source Han Sans CN" panose="020B0400000000000000" pitchFamily="34" charset="-128"/>
                <a:cs typeface="Open Sans" pitchFamily="34" charset="0"/>
              </a:rPr>
              <a:t>8</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位商用微处理器</a:t>
            </a:r>
            <a:r>
              <a:rPr lang="en-US" altLang="zh-CN" sz="2000" b="1" dirty="0">
                <a:solidFill>
                  <a:schemeClr val="bg1"/>
                </a:solidFill>
                <a:latin typeface="Source Han Sans CN" panose="020B0400000000000000" pitchFamily="34" charset="-128"/>
                <a:ea typeface="Source Han Sans CN" panose="020B0400000000000000" pitchFamily="34" charset="-128"/>
                <a:cs typeface="Open Sans" pitchFamily="34" charset="0"/>
              </a:rPr>
              <a:t>Intel 8008</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a:t>
            </a:r>
            <a:r>
              <a:rPr lang="en-US" altLang="zh-CN" sz="2000" b="1" dirty="0">
                <a:solidFill>
                  <a:schemeClr val="bg1"/>
                </a:solidFill>
                <a:latin typeface="Source Han Sans CN" panose="020B0400000000000000" pitchFamily="34" charset="-128"/>
                <a:ea typeface="Source Han Sans CN" panose="020B0400000000000000" pitchFamily="34" charset="-128"/>
                <a:cs typeface="Open Sans" pitchFamily="34" charset="0"/>
              </a:rPr>
              <a:t>3500</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个晶体管）</a:t>
            </a:r>
            <a:endParaRPr 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endParaRPr>
          </a:p>
        </p:txBody>
      </p:sp>
      <p:sp>
        <p:nvSpPr>
          <p:cNvPr id="9" name="TextBox 13"/>
          <p:cNvSpPr txBox="1"/>
          <p:nvPr/>
        </p:nvSpPr>
        <p:spPr>
          <a:xfrm>
            <a:off x="5634007" y="199892"/>
            <a:ext cx="966043" cy="369332"/>
          </a:xfrm>
          <a:prstGeom prst="rect">
            <a:avLst/>
          </a:prstGeom>
          <a:noFill/>
        </p:spPr>
        <p:txBody>
          <a:bodyPr wrap="square" rtlCol="0">
            <a:spAutoFit/>
          </a:bodyPr>
          <a:lstStyle/>
          <a:p>
            <a:pPr algn="ctr"/>
            <a:r>
              <a:rPr lang="en-US" b="1" dirty="0">
                <a:latin typeface="Source Han Sans CN" panose="020B0400000000000000" pitchFamily="34" charset="-128"/>
                <a:ea typeface="Source Han Sans CN" panose="020B0400000000000000" pitchFamily="34" charset="-128"/>
                <a:cs typeface="Open Sans" pitchFamily="34" charset="0"/>
              </a:rPr>
              <a:t>1971</a:t>
            </a:r>
          </a:p>
        </p:txBody>
      </p:sp>
      <p:cxnSp>
        <p:nvCxnSpPr>
          <p:cNvPr id="10" name="Straight Connector 14"/>
          <p:cNvCxnSpPr>
            <a:cxnSpLocks/>
          </p:cNvCxnSpPr>
          <p:nvPr/>
        </p:nvCxnSpPr>
        <p:spPr>
          <a:xfrm>
            <a:off x="6117028" y="739348"/>
            <a:ext cx="0" cy="821226"/>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Oval 15"/>
          <p:cNvSpPr/>
          <p:nvPr/>
        </p:nvSpPr>
        <p:spPr>
          <a:xfrm>
            <a:off x="6062383" y="657004"/>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12" name="Oval 16"/>
          <p:cNvSpPr/>
          <p:nvPr/>
        </p:nvSpPr>
        <p:spPr>
          <a:xfrm>
            <a:off x="6062383" y="1464696"/>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13" name="TextBox 17"/>
          <p:cNvSpPr txBox="1"/>
          <p:nvPr/>
        </p:nvSpPr>
        <p:spPr>
          <a:xfrm>
            <a:off x="5634007" y="1657007"/>
            <a:ext cx="966043" cy="369332"/>
          </a:xfrm>
          <a:prstGeom prst="rect">
            <a:avLst/>
          </a:prstGeom>
          <a:noFill/>
        </p:spPr>
        <p:txBody>
          <a:bodyPr wrap="square" rtlCol="0">
            <a:spAutoFit/>
          </a:bodyPr>
          <a:lstStyle/>
          <a:p>
            <a:pPr algn="ctr"/>
            <a:r>
              <a:rPr lang="en-US" b="1" dirty="0">
                <a:latin typeface="Source Han Sans CN" panose="020B0400000000000000" pitchFamily="34" charset="-128"/>
                <a:ea typeface="Source Han Sans CN" panose="020B0400000000000000" pitchFamily="34" charset="-128"/>
                <a:cs typeface="Open Sans" pitchFamily="34" charset="0"/>
              </a:rPr>
              <a:t>1972</a:t>
            </a:r>
          </a:p>
        </p:txBody>
      </p:sp>
      <p:cxnSp>
        <p:nvCxnSpPr>
          <p:cNvPr id="14" name="Straight Connector 18"/>
          <p:cNvCxnSpPr/>
          <p:nvPr/>
        </p:nvCxnSpPr>
        <p:spPr>
          <a:xfrm>
            <a:off x="6117028" y="2195182"/>
            <a:ext cx="0" cy="102715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val 19"/>
          <p:cNvSpPr/>
          <p:nvPr/>
        </p:nvSpPr>
        <p:spPr>
          <a:xfrm>
            <a:off x="6062383" y="2112838"/>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16" name="Oval 20"/>
          <p:cNvSpPr/>
          <p:nvPr/>
        </p:nvSpPr>
        <p:spPr>
          <a:xfrm>
            <a:off x="6062383" y="3134920"/>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17" name="Freeform 25"/>
          <p:cNvSpPr/>
          <p:nvPr/>
        </p:nvSpPr>
        <p:spPr bwMode="auto">
          <a:xfrm>
            <a:off x="2763519" y="3050833"/>
            <a:ext cx="3000467" cy="1114767"/>
          </a:xfrm>
          <a:custGeom>
            <a:avLst/>
            <a:gdLst>
              <a:gd name="T0" fmla="*/ 336 w 387"/>
              <a:gd name="T1" fmla="*/ 0 h 128"/>
              <a:gd name="T2" fmla="*/ 336 w 387"/>
              <a:gd name="T3" fmla="*/ 0 h 128"/>
              <a:gd name="T4" fmla="*/ 52 w 387"/>
              <a:gd name="T5" fmla="*/ 0 h 128"/>
              <a:gd name="T6" fmla="*/ 52 w 387"/>
              <a:gd name="T7" fmla="*/ 0 h 128"/>
              <a:gd name="T8" fmla="*/ 50 w 387"/>
              <a:gd name="T9" fmla="*/ 0 h 128"/>
              <a:gd name="T10" fmla="*/ 50 w 387"/>
              <a:gd name="T11" fmla="*/ 0 h 128"/>
              <a:gd name="T12" fmla="*/ 36 w 387"/>
              <a:gd name="T13" fmla="*/ 0 h 128"/>
              <a:gd name="T14" fmla="*/ 36 w 387"/>
              <a:gd name="T15" fmla="*/ 0 h 128"/>
              <a:gd name="T16" fmla="*/ 36 w 387"/>
              <a:gd name="T17" fmla="*/ 0 h 128"/>
              <a:gd name="T18" fmla="*/ 22 w 387"/>
              <a:gd name="T19" fmla="*/ 0 h 128"/>
              <a:gd name="T20" fmla="*/ 0 w 387"/>
              <a:gd name="T21" fmla="*/ 23 h 128"/>
              <a:gd name="T22" fmla="*/ 0 w 387"/>
              <a:gd name="T23" fmla="*/ 31 h 128"/>
              <a:gd name="T24" fmla="*/ 0 w 387"/>
              <a:gd name="T25" fmla="*/ 58 h 128"/>
              <a:gd name="T26" fmla="*/ 0 w 387"/>
              <a:gd name="T27" fmla="*/ 61 h 128"/>
              <a:gd name="T28" fmla="*/ 0 w 387"/>
              <a:gd name="T29" fmla="*/ 80 h 128"/>
              <a:gd name="T30" fmla="*/ 0 w 387"/>
              <a:gd name="T31" fmla="*/ 105 h 128"/>
              <a:gd name="T32" fmla="*/ 3 w 387"/>
              <a:gd name="T33" fmla="*/ 105 h 128"/>
              <a:gd name="T34" fmla="*/ 37 w 387"/>
              <a:gd name="T35" fmla="*/ 105 h 128"/>
              <a:gd name="T36" fmla="*/ 52 w 387"/>
              <a:gd name="T37" fmla="*/ 105 h 128"/>
              <a:gd name="T38" fmla="*/ 336 w 387"/>
              <a:gd name="T39" fmla="*/ 105 h 128"/>
              <a:gd name="T40" fmla="*/ 371 w 387"/>
              <a:gd name="T41" fmla="*/ 105 h 128"/>
              <a:gd name="T42" fmla="*/ 387 w 387"/>
              <a:gd name="T43" fmla="*/ 128 h 128"/>
              <a:gd name="T44" fmla="*/ 387 w 387"/>
              <a:gd name="T45" fmla="*/ 105 h 128"/>
              <a:gd name="T46" fmla="*/ 387 w 387"/>
              <a:gd name="T47" fmla="*/ 89 h 128"/>
              <a:gd name="T48" fmla="*/ 387 w 387"/>
              <a:gd name="T49" fmla="*/ 82 h 128"/>
              <a:gd name="T50" fmla="*/ 387 w 387"/>
              <a:gd name="T51" fmla="*/ 73 h 128"/>
              <a:gd name="T52" fmla="*/ 387 w 387"/>
              <a:gd name="T53" fmla="*/ 68 h 128"/>
              <a:gd name="T54" fmla="*/ 387 w 387"/>
              <a:gd name="T55" fmla="*/ 58 h 128"/>
              <a:gd name="T56" fmla="*/ 387 w 387"/>
              <a:gd name="T57" fmla="*/ 44 h 128"/>
              <a:gd name="T58" fmla="*/ 387 w 387"/>
              <a:gd name="T59" fmla="*/ 31 h 128"/>
              <a:gd name="T60" fmla="*/ 387 w 387"/>
              <a:gd name="T61" fmla="*/ 28 h 128"/>
              <a:gd name="T62" fmla="*/ 387 w 387"/>
              <a:gd name="T63" fmla="*/ 1 h 128"/>
              <a:gd name="T64" fmla="*/ 387 w 387"/>
              <a:gd name="T65" fmla="*/ 0 h 128"/>
              <a:gd name="T66" fmla="*/ 336 w 387"/>
              <a:gd name="T6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7" h="128">
                <a:moveTo>
                  <a:pt x="336" y="0"/>
                </a:moveTo>
                <a:cubicBezTo>
                  <a:pt x="336" y="0"/>
                  <a:pt x="336" y="0"/>
                  <a:pt x="336" y="0"/>
                </a:cubicBezTo>
                <a:cubicBezTo>
                  <a:pt x="52" y="0"/>
                  <a:pt x="52" y="0"/>
                  <a:pt x="52" y="0"/>
                </a:cubicBezTo>
                <a:cubicBezTo>
                  <a:pt x="52" y="0"/>
                  <a:pt x="52" y="0"/>
                  <a:pt x="52" y="0"/>
                </a:cubicBezTo>
                <a:cubicBezTo>
                  <a:pt x="50" y="0"/>
                  <a:pt x="50" y="0"/>
                  <a:pt x="50" y="0"/>
                </a:cubicBezTo>
                <a:cubicBezTo>
                  <a:pt x="50" y="0"/>
                  <a:pt x="50" y="0"/>
                  <a:pt x="50" y="0"/>
                </a:cubicBezTo>
                <a:cubicBezTo>
                  <a:pt x="36" y="0"/>
                  <a:pt x="36" y="0"/>
                  <a:pt x="36" y="0"/>
                </a:cubicBezTo>
                <a:cubicBezTo>
                  <a:pt x="36" y="0"/>
                  <a:pt x="36" y="0"/>
                  <a:pt x="36" y="0"/>
                </a:cubicBezTo>
                <a:cubicBezTo>
                  <a:pt x="36" y="0"/>
                  <a:pt x="36" y="0"/>
                  <a:pt x="36" y="0"/>
                </a:cubicBezTo>
                <a:cubicBezTo>
                  <a:pt x="22" y="0"/>
                  <a:pt x="22" y="0"/>
                  <a:pt x="22" y="0"/>
                </a:cubicBezTo>
                <a:cubicBezTo>
                  <a:pt x="10" y="0"/>
                  <a:pt x="0" y="10"/>
                  <a:pt x="0" y="23"/>
                </a:cubicBezTo>
                <a:cubicBezTo>
                  <a:pt x="0" y="26"/>
                  <a:pt x="0" y="29"/>
                  <a:pt x="0" y="31"/>
                </a:cubicBezTo>
                <a:cubicBezTo>
                  <a:pt x="0" y="57"/>
                  <a:pt x="0" y="58"/>
                  <a:pt x="0" y="58"/>
                </a:cubicBezTo>
                <a:cubicBezTo>
                  <a:pt x="0" y="61"/>
                  <a:pt x="0" y="61"/>
                  <a:pt x="0" y="61"/>
                </a:cubicBezTo>
                <a:cubicBezTo>
                  <a:pt x="0" y="80"/>
                  <a:pt x="0" y="80"/>
                  <a:pt x="0" y="80"/>
                </a:cubicBezTo>
                <a:cubicBezTo>
                  <a:pt x="0" y="105"/>
                  <a:pt x="0" y="105"/>
                  <a:pt x="0" y="105"/>
                </a:cubicBezTo>
                <a:cubicBezTo>
                  <a:pt x="3" y="105"/>
                  <a:pt x="3" y="105"/>
                  <a:pt x="3" y="105"/>
                </a:cubicBezTo>
                <a:cubicBezTo>
                  <a:pt x="37" y="105"/>
                  <a:pt x="37" y="105"/>
                  <a:pt x="37" y="105"/>
                </a:cubicBezTo>
                <a:cubicBezTo>
                  <a:pt x="43" y="105"/>
                  <a:pt x="47" y="105"/>
                  <a:pt x="52" y="105"/>
                </a:cubicBezTo>
                <a:cubicBezTo>
                  <a:pt x="336" y="105"/>
                  <a:pt x="336" y="105"/>
                  <a:pt x="336" y="105"/>
                </a:cubicBezTo>
                <a:cubicBezTo>
                  <a:pt x="371" y="105"/>
                  <a:pt x="371" y="105"/>
                  <a:pt x="371" y="105"/>
                </a:cubicBezTo>
                <a:cubicBezTo>
                  <a:pt x="387" y="128"/>
                  <a:pt x="387" y="128"/>
                  <a:pt x="387" y="128"/>
                </a:cubicBezTo>
                <a:cubicBezTo>
                  <a:pt x="387" y="105"/>
                  <a:pt x="387" y="105"/>
                  <a:pt x="387" y="105"/>
                </a:cubicBezTo>
                <a:cubicBezTo>
                  <a:pt x="387" y="89"/>
                  <a:pt x="387" y="89"/>
                  <a:pt x="387" y="89"/>
                </a:cubicBezTo>
                <a:cubicBezTo>
                  <a:pt x="387" y="82"/>
                  <a:pt x="387" y="82"/>
                  <a:pt x="387" y="82"/>
                </a:cubicBezTo>
                <a:cubicBezTo>
                  <a:pt x="387" y="73"/>
                  <a:pt x="387" y="73"/>
                  <a:pt x="387" y="73"/>
                </a:cubicBezTo>
                <a:cubicBezTo>
                  <a:pt x="387" y="68"/>
                  <a:pt x="387" y="68"/>
                  <a:pt x="387" y="68"/>
                </a:cubicBezTo>
                <a:cubicBezTo>
                  <a:pt x="387" y="58"/>
                  <a:pt x="387" y="58"/>
                  <a:pt x="387" y="58"/>
                </a:cubicBezTo>
                <a:cubicBezTo>
                  <a:pt x="387" y="44"/>
                  <a:pt x="387" y="44"/>
                  <a:pt x="387" y="44"/>
                </a:cubicBezTo>
                <a:cubicBezTo>
                  <a:pt x="387" y="31"/>
                  <a:pt x="387" y="31"/>
                  <a:pt x="387" y="31"/>
                </a:cubicBezTo>
                <a:cubicBezTo>
                  <a:pt x="387" y="28"/>
                  <a:pt x="387" y="28"/>
                  <a:pt x="387" y="28"/>
                </a:cubicBezTo>
                <a:cubicBezTo>
                  <a:pt x="387" y="1"/>
                  <a:pt x="387" y="1"/>
                  <a:pt x="387" y="1"/>
                </a:cubicBezTo>
                <a:cubicBezTo>
                  <a:pt x="387" y="0"/>
                  <a:pt x="387" y="0"/>
                  <a:pt x="387" y="0"/>
                </a:cubicBezTo>
                <a:cubicBezTo>
                  <a:pt x="352" y="0"/>
                  <a:pt x="340" y="0"/>
                  <a:pt x="336" y="0"/>
                </a:cubicBezTo>
                <a:close/>
              </a:path>
            </a:pathLst>
          </a:custGeom>
          <a:solidFill>
            <a:schemeClr val="accent1"/>
          </a:solidFill>
          <a:ln>
            <a:noFill/>
          </a:ln>
        </p:spPr>
        <p:txBody>
          <a:bodyPr vert="horz" wrap="square" lIns="91440" tIns="45720" rIns="91440" bIns="45720" numCol="1" anchor="t" anchorCtr="0" compatLnSpc="1"/>
          <a:lstStyle/>
          <a:p>
            <a:endParaRPr lang="en-US">
              <a:latin typeface="Source Han Sans CN" panose="020B0400000000000000" pitchFamily="34" charset="-128"/>
              <a:ea typeface="Source Han Sans CN" panose="020B0400000000000000" pitchFamily="34" charset="-128"/>
            </a:endParaRPr>
          </a:p>
        </p:txBody>
      </p:sp>
      <p:sp>
        <p:nvSpPr>
          <p:cNvPr id="19" name="TextBox 27"/>
          <p:cNvSpPr txBox="1"/>
          <p:nvPr/>
        </p:nvSpPr>
        <p:spPr>
          <a:xfrm>
            <a:off x="2763520" y="3160124"/>
            <a:ext cx="3000460" cy="707886"/>
          </a:xfrm>
          <a:prstGeom prst="rect">
            <a:avLst/>
          </a:prstGeom>
          <a:noFill/>
        </p:spPr>
        <p:txBody>
          <a:bodyPr wrap="square" rtlCol="0">
            <a:spAutoFit/>
          </a:bodyPr>
          <a:lstStyle/>
          <a:p>
            <a:pPr algn="ct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数字显示式手表是第一块片上系统</a:t>
            </a:r>
            <a:r>
              <a:rPr lang="en-US" altLang="zh-CN" sz="2000" b="1" dirty="0">
                <a:solidFill>
                  <a:schemeClr val="bg1"/>
                </a:solidFill>
                <a:latin typeface="Source Han Sans CN" panose="020B0400000000000000" pitchFamily="34" charset="-128"/>
                <a:ea typeface="Source Han Sans CN" panose="020B0400000000000000" pitchFamily="34" charset="-128"/>
                <a:cs typeface="Open Sans" pitchFamily="34" charset="0"/>
              </a:rPr>
              <a:t>(SoC)</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集成电路</a:t>
            </a:r>
            <a:endParaRPr 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endParaRPr>
          </a:p>
        </p:txBody>
      </p:sp>
      <p:sp>
        <p:nvSpPr>
          <p:cNvPr id="20" name="TextBox 28"/>
          <p:cNvSpPr txBox="1"/>
          <p:nvPr/>
        </p:nvSpPr>
        <p:spPr>
          <a:xfrm>
            <a:off x="5634007" y="3334598"/>
            <a:ext cx="966043" cy="369332"/>
          </a:xfrm>
          <a:prstGeom prst="rect">
            <a:avLst/>
          </a:prstGeom>
          <a:noFill/>
        </p:spPr>
        <p:txBody>
          <a:bodyPr wrap="square" rtlCol="0">
            <a:spAutoFit/>
          </a:bodyPr>
          <a:lstStyle/>
          <a:p>
            <a:pPr algn="ctr"/>
            <a:r>
              <a:rPr lang="en-US" b="1" dirty="0">
                <a:latin typeface="Source Han Sans CN" panose="020B0400000000000000" pitchFamily="34" charset="-128"/>
                <a:ea typeface="Source Han Sans CN" panose="020B0400000000000000" pitchFamily="34" charset="-128"/>
                <a:cs typeface="Open Sans" pitchFamily="34" charset="0"/>
              </a:rPr>
              <a:t>1974</a:t>
            </a:r>
          </a:p>
        </p:txBody>
      </p:sp>
      <p:cxnSp>
        <p:nvCxnSpPr>
          <p:cNvPr id="21" name="Straight Connector 39"/>
          <p:cNvCxnSpPr/>
          <p:nvPr/>
        </p:nvCxnSpPr>
        <p:spPr>
          <a:xfrm>
            <a:off x="6117028" y="3872773"/>
            <a:ext cx="0" cy="102715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Oval 40"/>
          <p:cNvSpPr/>
          <p:nvPr/>
        </p:nvSpPr>
        <p:spPr>
          <a:xfrm>
            <a:off x="6062383" y="3790429"/>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23" name="Oval 41"/>
          <p:cNvSpPr/>
          <p:nvPr/>
        </p:nvSpPr>
        <p:spPr>
          <a:xfrm>
            <a:off x="6062383" y="4812511"/>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28" name="TextBox 28">
            <a:extLst>
              <a:ext uri="{FF2B5EF4-FFF2-40B4-BE49-F238E27FC236}">
                <a16:creationId xmlns:a16="http://schemas.microsoft.com/office/drawing/2014/main" id="{D084E902-AD57-41C2-937F-BDCC7016D3DD}"/>
              </a:ext>
            </a:extLst>
          </p:cNvPr>
          <p:cNvSpPr txBox="1"/>
          <p:nvPr/>
        </p:nvSpPr>
        <p:spPr>
          <a:xfrm>
            <a:off x="5634007" y="4979050"/>
            <a:ext cx="966043" cy="369332"/>
          </a:xfrm>
          <a:prstGeom prst="rect">
            <a:avLst/>
          </a:prstGeom>
          <a:noFill/>
        </p:spPr>
        <p:txBody>
          <a:bodyPr wrap="square" rtlCol="0">
            <a:spAutoFit/>
          </a:bodyPr>
          <a:lstStyle/>
          <a:p>
            <a:pPr algn="ctr"/>
            <a:r>
              <a:rPr lang="en-US" b="1" dirty="0">
                <a:latin typeface="Source Han Sans CN" panose="020B0400000000000000" pitchFamily="34" charset="-128"/>
                <a:ea typeface="Source Han Sans CN" panose="020B0400000000000000" pitchFamily="34" charset="-128"/>
                <a:cs typeface="Open Sans" pitchFamily="34" charset="0"/>
              </a:rPr>
              <a:t>1978</a:t>
            </a:r>
          </a:p>
        </p:txBody>
      </p:sp>
      <p:sp>
        <p:nvSpPr>
          <p:cNvPr id="32" name="Freeform 5">
            <a:extLst>
              <a:ext uri="{FF2B5EF4-FFF2-40B4-BE49-F238E27FC236}">
                <a16:creationId xmlns:a16="http://schemas.microsoft.com/office/drawing/2014/main" id="{98D26F76-D674-4FFF-AF81-C4A129D505AC}"/>
              </a:ext>
            </a:extLst>
          </p:cNvPr>
          <p:cNvSpPr/>
          <p:nvPr/>
        </p:nvSpPr>
        <p:spPr bwMode="auto">
          <a:xfrm flipH="1">
            <a:off x="6428011" y="5115423"/>
            <a:ext cx="3033488" cy="988347"/>
          </a:xfrm>
          <a:custGeom>
            <a:avLst/>
            <a:gdLst>
              <a:gd name="T0" fmla="*/ 336 w 387"/>
              <a:gd name="T1" fmla="*/ 0 h 128"/>
              <a:gd name="T2" fmla="*/ 336 w 387"/>
              <a:gd name="T3" fmla="*/ 0 h 128"/>
              <a:gd name="T4" fmla="*/ 52 w 387"/>
              <a:gd name="T5" fmla="*/ 0 h 128"/>
              <a:gd name="T6" fmla="*/ 52 w 387"/>
              <a:gd name="T7" fmla="*/ 0 h 128"/>
              <a:gd name="T8" fmla="*/ 50 w 387"/>
              <a:gd name="T9" fmla="*/ 0 h 128"/>
              <a:gd name="T10" fmla="*/ 50 w 387"/>
              <a:gd name="T11" fmla="*/ 0 h 128"/>
              <a:gd name="T12" fmla="*/ 36 w 387"/>
              <a:gd name="T13" fmla="*/ 0 h 128"/>
              <a:gd name="T14" fmla="*/ 36 w 387"/>
              <a:gd name="T15" fmla="*/ 0 h 128"/>
              <a:gd name="T16" fmla="*/ 36 w 387"/>
              <a:gd name="T17" fmla="*/ 0 h 128"/>
              <a:gd name="T18" fmla="*/ 22 w 387"/>
              <a:gd name="T19" fmla="*/ 0 h 128"/>
              <a:gd name="T20" fmla="*/ 0 w 387"/>
              <a:gd name="T21" fmla="*/ 23 h 128"/>
              <a:gd name="T22" fmla="*/ 0 w 387"/>
              <a:gd name="T23" fmla="*/ 31 h 128"/>
              <a:gd name="T24" fmla="*/ 0 w 387"/>
              <a:gd name="T25" fmla="*/ 58 h 128"/>
              <a:gd name="T26" fmla="*/ 0 w 387"/>
              <a:gd name="T27" fmla="*/ 61 h 128"/>
              <a:gd name="T28" fmla="*/ 0 w 387"/>
              <a:gd name="T29" fmla="*/ 80 h 128"/>
              <a:gd name="T30" fmla="*/ 0 w 387"/>
              <a:gd name="T31" fmla="*/ 105 h 128"/>
              <a:gd name="T32" fmla="*/ 3 w 387"/>
              <a:gd name="T33" fmla="*/ 105 h 128"/>
              <a:gd name="T34" fmla="*/ 37 w 387"/>
              <a:gd name="T35" fmla="*/ 105 h 128"/>
              <a:gd name="T36" fmla="*/ 52 w 387"/>
              <a:gd name="T37" fmla="*/ 105 h 128"/>
              <a:gd name="T38" fmla="*/ 336 w 387"/>
              <a:gd name="T39" fmla="*/ 105 h 128"/>
              <a:gd name="T40" fmla="*/ 371 w 387"/>
              <a:gd name="T41" fmla="*/ 105 h 128"/>
              <a:gd name="T42" fmla="*/ 387 w 387"/>
              <a:gd name="T43" fmla="*/ 128 h 128"/>
              <a:gd name="T44" fmla="*/ 387 w 387"/>
              <a:gd name="T45" fmla="*/ 105 h 128"/>
              <a:gd name="T46" fmla="*/ 387 w 387"/>
              <a:gd name="T47" fmla="*/ 89 h 128"/>
              <a:gd name="T48" fmla="*/ 387 w 387"/>
              <a:gd name="T49" fmla="*/ 82 h 128"/>
              <a:gd name="T50" fmla="*/ 387 w 387"/>
              <a:gd name="T51" fmla="*/ 73 h 128"/>
              <a:gd name="T52" fmla="*/ 387 w 387"/>
              <a:gd name="T53" fmla="*/ 68 h 128"/>
              <a:gd name="T54" fmla="*/ 387 w 387"/>
              <a:gd name="T55" fmla="*/ 58 h 128"/>
              <a:gd name="T56" fmla="*/ 387 w 387"/>
              <a:gd name="T57" fmla="*/ 44 h 128"/>
              <a:gd name="T58" fmla="*/ 387 w 387"/>
              <a:gd name="T59" fmla="*/ 31 h 128"/>
              <a:gd name="T60" fmla="*/ 387 w 387"/>
              <a:gd name="T61" fmla="*/ 28 h 128"/>
              <a:gd name="T62" fmla="*/ 387 w 387"/>
              <a:gd name="T63" fmla="*/ 1 h 128"/>
              <a:gd name="T64" fmla="*/ 387 w 387"/>
              <a:gd name="T65" fmla="*/ 0 h 128"/>
              <a:gd name="T66" fmla="*/ 336 w 387"/>
              <a:gd name="T6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7" h="128">
                <a:moveTo>
                  <a:pt x="336" y="0"/>
                </a:moveTo>
                <a:cubicBezTo>
                  <a:pt x="336" y="0"/>
                  <a:pt x="336" y="0"/>
                  <a:pt x="336" y="0"/>
                </a:cubicBezTo>
                <a:cubicBezTo>
                  <a:pt x="52" y="0"/>
                  <a:pt x="52" y="0"/>
                  <a:pt x="52" y="0"/>
                </a:cubicBezTo>
                <a:cubicBezTo>
                  <a:pt x="52" y="0"/>
                  <a:pt x="52" y="0"/>
                  <a:pt x="52" y="0"/>
                </a:cubicBezTo>
                <a:cubicBezTo>
                  <a:pt x="50" y="0"/>
                  <a:pt x="50" y="0"/>
                  <a:pt x="50" y="0"/>
                </a:cubicBezTo>
                <a:cubicBezTo>
                  <a:pt x="50" y="0"/>
                  <a:pt x="50" y="0"/>
                  <a:pt x="50" y="0"/>
                </a:cubicBezTo>
                <a:cubicBezTo>
                  <a:pt x="36" y="0"/>
                  <a:pt x="36" y="0"/>
                  <a:pt x="36" y="0"/>
                </a:cubicBezTo>
                <a:cubicBezTo>
                  <a:pt x="36" y="0"/>
                  <a:pt x="36" y="0"/>
                  <a:pt x="36" y="0"/>
                </a:cubicBezTo>
                <a:cubicBezTo>
                  <a:pt x="36" y="0"/>
                  <a:pt x="36" y="0"/>
                  <a:pt x="36" y="0"/>
                </a:cubicBezTo>
                <a:cubicBezTo>
                  <a:pt x="22" y="0"/>
                  <a:pt x="22" y="0"/>
                  <a:pt x="22" y="0"/>
                </a:cubicBezTo>
                <a:cubicBezTo>
                  <a:pt x="10" y="0"/>
                  <a:pt x="0" y="10"/>
                  <a:pt x="0" y="23"/>
                </a:cubicBezTo>
                <a:cubicBezTo>
                  <a:pt x="0" y="26"/>
                  <a:pt x="0" y="29"/>
                  <a:pt x="0" y="31"/>
                </a:cubicBezTo>
                <a:cubicBezTo>
                  <a:pt x="0" y="57"/>
                  <a:pt x="0" y="58"/>
                  <a:pt x="0" y="58"/>
                </a:cubicBezTo>
                <a:cubicBezTo>
                  <a:pt x="0" y="61"/>
                  <a:pt x="0" y="61"/>
                  <a:pt x="0" y="61"/>
                </a:cubicBezTo>
                <a:cubicBezTo>
                  <a:pt x="0" y="80"/>
                  <a:pt x="0" y="80"/>
                  <a:pt x="0" y="80"/>
                </a:cubicBezTo>
                <a:cubicBezTo>
                  <a:pt x="0" y="105"/>
                  <a:pt x="0" y="105"/>
                  <a:pt x="0" y="105"/>
                </a:cubicBezTo>
                <a:cubicBezTo>
                  <a:pt x="3" y="105"/>
                  <a:pt x="3" y="105"/>
                  <a:pt x="3" y="105"/>
                </a:cubicBezTo>
                <a:cubicBezTo>
                  <a:pt x="37" y="105"/>
                  <a:pt x="37" y="105"/>
                  <a:pt x="37" y="105"/>
                </a:cubicBezTo>
                <a:cubicBezTo>
                  <a:pt x="43" y="105"/>
                  <a:pt x="47" y="105"/>
                  <a:pt x="52" y="105"/>
                </a:cubicBezTo>
                <a:cubicBezTo>
                  <a:pt x="336" y="105"/>
                  <a:pt x="336" y="105"/>
                  <a:pt x="336" y="105"/>
                </a:cubicBezTo>
                <a:cubicBezTo>
                  <a:pt x="371" y="105"/>
                  <a:pt x="371" y="105"/>
                  <a:pt x="371" y="105"/>
                </a:cubicBezTo>
                <a:cubicBezTo>
                  <a:pt x="387" y="128"/>
                  <a:pt x="387" y="128"/>
                  <a:pt x="387" y="128"/>
                </a:cubicBezTo>
                <a:cubicBezTo>
                  <a:pt x="387" y="105"/>
                  <a:pt x="387" y="105"/>
                  <a:pt x="387" y="105"/>
                </a:cubicBezTo>
                <a:cubicBezTo>
                  <a:pt x="387" y="89"/>
                  <a:pt x="387" y="89"/>
                  <a:pt x="387" y="89"/>
                </a:cubicBezTo>
                <a:cubicBezTo>
                  <a:pt x="387" y="82"/>
                  <a:pt x="387" y="82"/>
                  <a:pt x="387" y="82"/>
                </a:cubicBezTo>
                <a:cubicBezTo>
                  <a:pt x="387" y="73"/>
                  <a:pt x="387" y="73"/>
                  <a:pt x="387" y="73"/>
                </a:cubicBezTo>
                <a:cubicBezTo>
                  <a:pt x="387" y="68"/>
                  <a:pt x="387" y="68"/>
                  <a:pt x="387" y="68"/>
                </a:cubicBezTo>
                <a:cubicBezTo>
                  <a:pt x="387" y="58"/>
                  <a:pt x="387" y="58"/>
                  <a:pt x="387" y="58"/>
                </a:cubicBezTo>
                <a:cubicBezTo>
                  <a:pt x="387" y="44"/>
                  <a:pt x="387" y="44"/>
                  <a:pt x="387" y="44"/>
                </a:cubicBezTo>
                <a:cubicBezTo>
                  <a:pt x="387" y="31"/>
                  <a:pt x="387" y="31"/>
                  <a:pt x="387" y="31"/>
                </a:cubicBezTo>
                <a:cubicBezTo>
                  <a:pt x="387" y="28"/>
                  <a:pt x="387" y="28"/>
                  <a:pt x="387" y="28"/>
                </a:cubicBezTo>
                <a:cubicBezTo>
                  <a:pt x="387" y="1"/>
                  <a:pt x="387" y="1"/>
                  <a:pt x="387" y="1"/>
                </a:cubicBezTo>
                <a:cubicBezTo>
                  <a:pt x="387" y="0"/>
                  <a:pt x="387" y="0"/>
                  <a:pt x="387" y="0"/>
                </a:cubicBezTo>
                <a:cubicBezTo>
                  <a:pt x="352" y="0"/>
                  <a:pt x="340" y="0"/>
                  <a:pt x="336" y="0"/>
                </a:cubicBezTo>
                <a:close/>
              </a:path>
            </a:pathLst>
          </a:custGeom>
          <a:solidFill>
            <a:schemeClr val="accent1"/>
          </a:solidFill>
          <a:ln>
            <a:noFill/>
          </a:ln>
        </p:spPr>
        <p:txBody>
          <a:bodyPr vert="horz" wrap="square" lIns="91440" tIns="45720" rIns="91440" bIns="45720" numCol="1" anchor="t" anchorCtr="0" compatLnSpc="1"/>
          <a:lstStyle/>
          <a:p>
            <a:endParaRPr lang="en-US">
              <a:latin typeface="Source Han Sans CN" panose="020B0400000000000000" pitchFamily="34" charset="-128"/>
              <a:ea typeface="Source Han Sans CN" panose="020B0400000000000000" pitchFamily="34" charset="-128"/>
            </a:endParaRPr>
          </a:p>
        </p:txBody>
      </p:sp>
      <p:sp>
        <p:nvSpPr>
          <p:cNvPr id="33" name="TextBox 12">
            <a:extLst>
              <a:ext uri="{FF2B5EF4-FFF2-40B4-BE49-F238E27FC236}">
                <a16:creationId xmlns:a16="http://schemas.microsoft.com/office/drawing/2014/main" id="{2F725B7E-4D56-4C34-B7DA-2DD12B8456AF}"/>
              </a:ext>
            </a:extLst>
          </p:cNvPr>
          <p:cNvSpPr txBox="1"/>
          <p:nvPr/>
        </p:nvSpPr>
        <p:spPr>
          <a:xfrm>
            <a:off x="6373383" y="5173916"/>
            <a:ext cx="3088116" cy="707886"/>
          </a:xfrm>
          <a:prstGeom prst="rect">
            <a:avLst/>
          </a:prstGeom>
          <a:noFill/>
        </p:spPr>
        <p:txBody>
          <a:bodyPr wrap="square" rtlCol="0">
            <a:spAutoFit/>
          </a:bodyPr>
          <a:lstStyle/>
          <a:p>
            <a:pPr algn="ctr"/>
            <a:r>
              <a:rPr lang="en-US" altLang="zh-CN" sz="2000" b="1" dirty="0">
                <a:solidFill>
                  <a:schemeClr val="bg1"/>
                </a:solidFill>
                <a:latin typeface="Source Han Sans CN" panose="020B0400000000000000" pitchFamily="34" charset="-128"/>
                <a:ea typeface="Source Han Sans CN" panose="020B0400000000000000" pitchFamily="34" charset="-128"/>
                <a:cs typeface="Open Sans" pitchFamily="34" charset="0"/>
              </a:rPr>
              <a:t>MOS</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随机存取存储器（</a:t>
            </a:r>
            <a:r>
              <a:rPr lang="en-US" altLang="zh-CN" sz="2000" b="1" dirty="0">
                <a:solidFill>
                  <a:schemeClr val="bg1"/>
                </a:solidFill>
                <a:latin typeface="Source Han Sans CN" panose="020B0400000000000000" pitchFamily="34" charset="-128"/>
                <a:ea typeface="Source Han Sans CN" panose="020B0400000000000000" pitchFamily="34" charset="-128"/>
                <a:cs typeface="Open Sans" pitchFamily="34" charset="0"/>
              </a:rPr>
              <a:t>SRAM</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）得到广泛应用</a:t>
            </a:r>
            <a:endParaRPr lang="en-US" altLang="zh-CN" sz="2000" b="1" dirty="0">
              <a:solidFill>
                <a:schemeClr val="bg1"/>
              </a:solidFill>
              <a:latin typeface="Source Han Sans CN" panose="020B0400000000000000" pitchFamily="34" charset="-128"/>
              <a:ea typeface="Source Han Sans CN" panose="020B0400000000000000" pitchFamily="34" charset="-128"/>
              <a:cs typeface="Open Sans" pitchFamily="34" charset="0"/>
            </a:endParaRPr>
          </a:p>
        </p:txBody>
      </p:sp>
      <p:cxnSp>
        <p:nvCxnSpPr>
          <p:cNvPr id="25" name="Straight Connector 14">
            <a:extLst>
              <a:ext uri="{FF2B5EF4-FFF2-40B4-BE49-F238E27FC236}">
                <a16:creationId xmlns:a16="http://schemas.microsoft.com/office/drawing/2014/main" id="{2F6F32F0-EE0C-4701-B46D-840CCE50216F}"/>
              </a:ext>
            </a:extLst>
          </p:cNvPr>
          <p:cNvCxnSpPr>
            <a:cxnSpLocks/>
          </p:cNvCxnSpPr>
          <p:nvPr/>
        </p:nvCxnSpPr>
        <p:spPr>
          <a:xfrm>
            <a:off x="6117028" y="5416928"/>
            <a:ext cx="0" cy="821226"/>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Oval 15">
            <a:extLst>
              <a:ext uri="{FF2B5EF4-FFF2-40B4-BE49-F238E27FC236}">
                <a16:creationId xmlns:a16="http://schemas.microsoft.com/office/drawing/2014/main" id="{2A86CDF4-5728-4E41-955B-AB47291C9185}"/>
              </a:ext>
            </a:extLst>
          </p:cNvPr>
          <p:cNvSpPr/>
          <p:nvPr/>
        </p:nvSpPr>
        <p:spPr>
          <a:xfrm>
            <a:off x="6062383" y="5334584"/>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27" name="Oval 16">
            <a:extLst>
              <a:ext uri="{FF2B5EF4-FFF2-40B4-BE49-F238E27FC236}">
                <a16:creationId xmlns:a16="http://schemas.microsoft.com/office/drawing/2014/main" id="{C3E49A49-E8A9-466B-84C7-65B5703B8403}"/>
              </a:ext>
            </a:extLst>
          </p:cNvPr>
          <p:cNvSpPr/>
          <p:nvPr/>
        </p:nvSpPr>
        <p:spPr>
          <a:xfrm>
            <a:off x="6062383" y="6142276"/>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30" name="TextBox 13">
            <a:extLst>
              <a:ext uri="{FF2B5EF4-FFF2-40B4-BE49-F238E27FC236}">
                <a16:creationId xmlns:a16="http://schemas.microsoft.com/office/drawing/2014/main" id="{0D429C49-E3E1-4AEE-B3BA-311C2534C296}"/>
              </a:ext>
            </a:extLst>
          </p:cNvPr>
          <p:cNvSpPr txBox="1"/>
          <p:nvPr/>
        </p:nvSpPr>
        <p:spPr>
          <a:xfrm>
            <a:off x="5642757" y="6333295"/>
            <a:ext cx="966043" cy="369332"/>
          </a:xfrm>
          <a:prstGeom prst="rect">
            <a:avLst/>
          </a:prstGeom>
          <a:noFill/>
        </p:spPr>
        <p:txBody>
          <a:bodyPr wrap="square" rtlCol="0">
            <a:spAutoFit/>
          </a:bodyPr>
          <a:lstStyle/>
          <a:p>
            <a:pPr algn="ctr"/>
            <a:r>
              <a:rPr lang="en-US" b="1" dirty="0">
                <a:latin typeface="Source Han Sans CN" panose="020B0400000000000000" pitchFamily="34" charset="-128"/>
                <a:ea typeface="Source Han Sans CN" panose="020B0400000000000000" pitchFamily="34" charset="-128"/>
                <a:cs typeface="Open Sans" pitchFamily="34" charset="0"/>
              </a:rPr>
              <a:t>1979</a:t>
            </a:r>
          </a:p>
        </p:txBody>
      </p:sp>
      <p:sp>
        <p:nvSpPr>
          <p:cNvPr id="31" name="Freeform 25">
            <a:extLst>
              <a:ext uri="{FF2B5EF4-FFF2-40B4-BE49-F238E27FC236}">
                <a16:creationId xmlns:a16="http://schemas.microsoft.com/office/drawing/2014/main" id="{52CEA283-C290-4F92-BF6D-DF3B524372F0}"/>
              </a:ext>
            </a:extLst>
          </p:cNvPr>
          <p:cNvSpPr/>
          <p:nvPr/>
        </p:nvSpPr>
        <p:spPr bwMode="auto">
          <a:xfrm>
            <a:off x="2750934" y="5658109"/>
            <a:ext cx="3000467" cy="821226"/>
          </a:xfrm>
          <a:custGeom>
            <a:avLst/>
            <a:gdLst>
              <a:gd name="T0" fmla="*/ 336 w 387"/>
              <a:gd name="T1" fmla="*/ 0 h 128"/>
              <a:gd name="T2" fmla="*/ 336 w 387"/>
              <a:gd name="T3" fmla="*/ 0 h 128"/>
              <a:gd name="T4" fmla="*/ 52 w 387"/>
              <a:gd name="T5" fmla="*/ 0 h 128"/>
              <a:gd name="T6" fmla="*/ 52 w 387"/>
              <a:gd name="T7" fmla="*/ 0 h 128"/>
              <a:gd name="T8" fmla="*/ 50 w 387"/>
              <a:gd name="T9" fmla="*/ 0 h 128"/>
              <a:gd name="T10" fmla="*/ 50 w 387"/>
              <a:gd name="T11" fmla="*/ 0 h 128"/>
              <a:gd name="T12" fmla="*/ 36 w 387"/>
              <a:gd name="T13" fmla="*/ 0 h 128"/>
              <a:gd name="T14" fmla="*/ 36 w 387"/>
              <a:gd name="T15" fmla="*/ 0 h 128"/>
              <a:gd name="T16" fmla="*/ 36 w 387"/>
              <a:gd name="T17" fmla="*/ 0 h 128"/>
              <a:gd name="T18" fmla="*/ 22 w 387"/>
              <a:gd name="T19" fmla="*/ 0 h 128"/>
              <a:gd name="T20" fmla="*/ 0 w 387"/>
              <a:gd name="T21" fmla="*/ 23 h 128"/>
              <a:gd name="T22" fmla="*/ 0 w 387"/>
              <a:gd name="T23" fmla="*/ 31 h 128"/>
              <a:gd name="T24" fmla="*/ 0 w 387"/>
              <a:gd name="T25" fmla="*/ 58 h 128"/>
              <a:gd name="T26" fmla="*/ 0 w 387"/>
              <a:gd name="T27" fmla="*/ 61 h 128"/>
              <a:gd name="T28" fmla="*/ 0 w 387"/>
              <a:gd name="T29" fmla="*/ 80 h 128"/>
              <a:gd name="T30" fmla="*/ 0 w 387"/>
              <a:gd name="T31" fmla="*/ 105 h 128"/>
              <a:gd name="T32" fmla="*/ 3 w 387"/>
              <a:gd name="T33" fmla="*/ 105 h 128"/>
              <a:gd name="T34" fmla="*/ 37 w 387"/>
              <a:gd name="T35" fmla="*/ 105 h 128"/>
              <a:gd name="T36" fmla="*/ 52 w 387"/>
              <a:gd name="T37" fmla="*/ 105 h 128"/>
              <a:gd name="T38" fmla="*/ 336 w 387"/>
              <a:gd name="T39" fmla="*/ 105 h 128"/>
              <a:gd name="T40" fmla="*/ 371 w 387"/>
              <a:gd name="T41" fmla="*/ 105 h 128"/>
              <a:gd name="T42" fmla="*/ 387 w 387"/>
              <a:gd name="T43" fmla="*/ 128 h 128"/>
              <a:gd name="T44" fmla="*/ 387 w 387"/>
              <a:gd name="T45" fmla="*/ 105 h 128"/>
              <a:gd name="T46" fmla="*/ 387 w 387"/>
              <a:gd name="T47" fmla="*/ 89 h 128"/>
              <a:gd name="T48" fmla="*/ 387 w 387"/>
              <a:gd name="T49" fmla="*/ 82 h 128"/>
              <a:gd name="T50" fmla="*/ 387 w 387"/>
              <a:gd name="T51" fmla="*/ 73 h 128"/>
              <a:gd name="T52" fmla="*/ 387 w 387"/>
              <a:gd name="T53" fmla="*/ 68 h 128"/>
              <a:gd name="T54" fmla="*/ 387 w 387"/>
              <a:gd name="T55" fmla="*/ 58 h 128"/>
              <a:gd name="T56" fmla="*/ 387 w 387"/>
              <a:gd name="T57" fmla="*/ 44 h 128"/>
              <a:gd name="T58" fmla="*/ 387 w 387"/>
              <a:gd name="T59" fmla="*/ 31 h 128"/>
              <a:gd name="T60" fmla="*/ 387 w 387"/>
              <a:gd name="T61" fmla="*/ 28 h 128"/>
              <a:gd name="T62" fmla="*/ 387 w 387"/>
              <a:gd name="T63" fmla="*/ 1 h 128"/>
              <a:gd name="T64" fmla="*/ 387 w 387"/>
              <a:gd name="T65" fmla="*/ 0 h 128"/>
              <a:gd name="T66" fmla="*/ 336 w 387"/>
              <a:gd name="T6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7" h="128">
                <a:moveTo>
                  <a:pt x="336" y="0"/>
                </a:moveTo>
                <a:cubicBezTo>
                  <a:pt x="336" y="0"/>
                  <a:pt x="336" y="0"/>
                  <a:pt x="336" y="0"/>
                </a:cubicBezTo>
                <a:cubicBezTo>
                  <a:pt x="52" y="0"/>
                  <a:pt x="52" y="0"/>
                  <a:pt x="52" y="0"/>
                </a:cubicBezTo>
                <a:cubicBezTo>
                  <a:pt x="52" y="0"/>
                  <a:pt x="52" y="0"/>
                  <a:pt x="52" y="0"/>
                </a:cubicBezTo>
                <a:cubicBezTo>
                  <a:pt x="50" y="0"/>
                  <a:pt x="50" y="0"/>
                  <a:pt x="50" y="0"/>
                </a:cubicBezTo>
                <a:cubicBezTo>
                  <a:pt x="50" y="0"/>
                  <a:pt x="50" y="0"/>
                  <a:pt x="50" y="0"/>
                </a:cubicBezTo>
                <a:cubicBezTo>
                  <a:pt x="36" y="0"/>
                  <a:pt x="36" y="0"/>
                  <a:pt x="36" y="0"/>
                </a:cubicBezTo>
                <a:cubicBezTo>
                  <a:pt x="36" y="0"/>
                  <a:pt x="36" y="0"/>
                  <a:pt x="36" y="0"/>
                </a:cubicBezTo>
                <a:cubicBezTo>
                  <a:pt x="36" y="0"/>
                  <a:pt x="36" y="0"/>
                  <a:pt x="36" y="0"/>
                </a:cubicBezTo>
                <a:cubicBezTo>
                  <a:pt x="22" y="0"/>
                  <a:pt x="22" y="0"/>
                  <a:pt x="22" y="0"/>
                </a:cubicBezTo>
                <a:cubicBezTo>
                  <a:pt x="10" y="0"/>
                  <a:pt x="0" y="10"/>
                  <a:pt x="0" y="23"/>
                </a:cubicBezTo>
                <a:cubicBezTo>
                  <a:pt x="0" y="26"/>
                  <a:pt x="0" y="29"/>
                  <a:pt x="0" y="31"/>
                </a:cubicBezTo>
                <a:cubicBezTo>
                  <a:pt x="0" y="57"/>
                  <a:pt x="0" y="58"/>
                  <a:pt x="0" y="58"/>
                </a:cubicBezTo>
                <a:cubicBezTo>
                  <a:pt x="0" y="61"/>
                  <a:pt x="0" y="61"/>
                  <a:pt x="0" y="61"/>
                </a:cubicBezTo>
                <a:cubicBezTo>
                  <a:pt x="0" y="80"/>
                  <a:pt x="0" y="80"/>
                  <a:pt x="0" y="80"/>
                </a:cubicBezTo>
                <a:cubicBezTo>
                  <a:pt x="0" y="105"/>
                  <a:pt x="0" y="105"/>
                  <a:pt x="0" y="105"/>
                </a:cubicBezTo>
                <a:cubicBezTo>
                  <a:pt x="3" y="105"/>
                  <a:pt x="3" y="105"/>
                  <a:pt x="3" y="105"/>
                </a:cubicBezTo>
                <a:cubicBezTo>
                  <a:pt x="37" y="105"/>
                  <a:pt x="37" y="105"/>
                  <a:pt x="37" y="105"/>
                </a:cubicBezTo>
                <a:cubicBezTo>
                  <a:pt x="43" y="105"/>
                  <a:pt x="47" y="105"/>
                  <a:pt x="52" y="105"/>
                </a:cubicBezTo>
                <a:cubicBezTo>
                  <a:pt x="336" y="105"/>
                  <a:pt x="336" y="105"/>
                  <a:pt x="336" y="105"/>
                </a:cubicBezTo>
                <a:cubicBezTo>
                  <a:pt x="371" y="105"/>
                  <a:pt x="371" y="105"/>
                  <a:pt x="371" y="105"/>
                </a:cubicBezTo>
                <a:cubicBezTo>
                  <a:pt x="387" y="128"/>
                  <a:pt x="387" y="128"/>
                  <a:pt x="387" y="128"/>
                </a:cubicBezTo>
                <a:cubicBezTo>
                  <a:pt x="387" y="105"/>
                  <a:pt x="387" y="105"/>
                  <a:pt x="387" y="105"/>
                </a:cubicBezTo>
                <a:cubicBezTo>
                  <a:pt x="387" y="89"/>
                  <a:pt x="387" y="89"/>
                  <a:pt x="387" y="89"/>
                </a:cubicBezTo>
                <a:cubicBezTo>
                  <a:pt x="387" y="82"/>
                  <a:pt x="387" y="82"/>
                  <a:pt x="387" y="82"/>
                </a:cubicBezTo>
                <a:cubicBezTo>
                  <a:pt x="387" y="73"/>
                  <a:pt x="387" y="73"/>
                  <a:pt x="387" y="73"/>
                </a:cubicBezTo>
                <a:cubicBezTo>
                  <a:pt x="387" y="68"/>
                  <a:pt x="387" y="68"/>
                  <a:pt x="387" y="68"/>
                </a:cubicBezTo>
                <a:cubicBezTo>
                  <a:pt x="387" y="58"/>
                  <a:pt x="387" y="58"/>
                  <a:pt x="387" y="58"/>
                </a:cubicBezTo>
                <a:cubicBezTo>
                  <a:pt x="387" y="44"/>
                  <a:pt x="387" y="44"/>
                  <a:pt x="387" y="44"/>
                </a:cubicBezTo>
                <a:cubicBezTo>
                  <a:pt x="387" y="31"/>
                  <a:pt x="387" y="31"/>
                  <a:pt x="387" y="31"/>
                </a:cubicBezTo>
                <a:cubicBezTo>
                  <a:pt x="387" y="28"/>
                  <a:pt x="387" y="28"/>
                  <a:pt x="387" y="28"/>
                </a:cubicBezTo>
                <a:cubicBezTo>
                  <a:pt x="387" y="1"/>
                  <a:pt x="387" y="1"/>
                  <a:pt x="387" y="1"/>
                </a:cubicBezTo>
                <a:cubicBezTo>
                  <a:pt x="387" y="0"/>
                  <a:pt x="387" y="0"/>
                  <a:pt x="387" y="0"/>
                </a:cubicBezTo>
                <a:cubicBezTo>
                  <a:pt x="352" y="0"/>
                  <a:pt x="340" y="0"/>
                  <a:pt x="336" y="0"/>
                </a:cubicBezTo>
                <a:close/>
              </a:path>
            </a:pathLst>
          </a:custGeom>
          <a:solidFill>
            <a:schemeClr val="accent1"/>
          </a:solidFill>
          <a:ln>
            <a:noFill/>
          </a:ln>
        </p:spPr>
        <p:txBody>
          <a:bodyPr vert="horz" wrap="square" lIns="91440" tIns="45720" rIns="91440" bIns="45720" numCol="1" anchor="t" anchorCtr="0" compatLnSpc="1"/>
          <a:lstStyle/>
          <a:p>
            <a:endParaRPr lang="en-US">
              <a:latin typeface="Source Han Sans CN" panose="020B0400000000000000" pitchFamily="34" charset="-128"/>
              <a:ea typeface="Source Han Sans CN" panose="020B0400000000000000" pitchFamily="34" charset="-128"/>
            </a:endParaRPr>
          </a:p>
        </p:txBody>
      </p:sp>
      <p:sp>
        <p:nvSpPr>
          <p:cNvPr id="34" name="TextBox 27">
            <a:extLst>
              <a:ext uri="{FF2B5EF4-FFF2-40B4-BE49-F238E27FC236}">
                <a16:creationId xmlns:a16="http://schemas.microsoft.com/office/drawing/2014/main" id="{671C22FA-9FE8-4460-A920-AF52EAE2AFEA}"/>
              </a:ext>
            </a:extLst>
          </p:cNvPr>
          <p:cNvSpPr txBox="1"/>
          <p:nvPr/>
        </p:nvSpPr>
        <p:spPr>
          <a:xfrm>
            <a:off x="2750934" y="5778322"/>
            <a:ext cx="3000460" cy="400110"/>
          </a:xfrm>
          <a:prstGeom prst="rect">
            <a:avLst/>
          </a:prstGeom>
          <a:noFill/>
        </p:spPr>
        <p:txBody>
          <a:bodyPr wrap="square" rtlCol="0">
            <a:spAutoFit/>
          </a:bodyPr>
          <a:lstStyle/>
          <a:p>
            <a:pPr algn="ct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单片数字信号处理器诞生</a:t>
            </a:r>
            <a:endParaRPr 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endParaRPr>
          </a:p>
        </p:txBody>
      </p:sp>
    </p:spTree>
    <p:extLst>
      <p:ext uri="{BB962C8B-B14F-4D97-AF65-F5344CB8AC3E}">
        <p14:creationId xmlns:p14="http://schemas.microsoft.com/office/powerpoint/2010/main" val="10093959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par>
                          <p:cTn id="33" fill="hold">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childTnLst>
                          </p:cTn>
                        </p:par>
                        <p:par>
                          <p:cTn id="45" fill="hold">
                            <p:stCondLst>
                              <p:cond delay="3500"/>
                            </p:stCondLst>
                            <p:childTnLst>
                              <p:par>
                                <p:cTn id="46" presetID="22" presetClass="entr" presetSubtype="1"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up)">
                                      <p:cBhvr>
                                        <p:cTn id="48" dur="500"/>
                                        <p:tgtEl>
                                          <p:spTgt spid="14"/>
                                        </p:tgtEl>
                                      </p:cBhvr>
                                    </p:animEffect>
                                  </p:childTnLst>
                                </p:cTn>
                              </p:par>
                            </p:childTnLst>
                          </p:cTn>
                        </p:par>
                        <p:par>
                          <p:cTn id="49" fill="hold">
                            <p:stCondLst>
                              <p:cond delay="4000"/>
                            </p:stCondLst>
                            <p:childTnLst>
                              <p:par>
                                <p:cTn id="50" presetID="53" presetClass="entr" presetSubtype="16"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Effect transition="in" filter="fade">
                                      <p:cBhvr>
                                        <p:cTn id="54" dur="500"/>
                                        <p:tgtEl>
                                          <p:spTgt spid="16"/>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childTnLst>
                          </p:cTn>
                        </p:par>
                        <p:par>
                          <p:cTn id="62" fill="hold">
                            <p:stCondLst>
                              <p:cond delay="5000"/>
                            </p:stCondLst>
                            <p:childTnLst>
                              <p:par>
                                <p:cTn id="63" presetID="53" presetClass="entr" presetSubtype="16"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fltVal val="0"/>
                                          </p:val>
                                        </p:tav>
                                        <p:tav tm="100000">
                                          <p:val>
                                            <p:strVal val="#ppt_h"/>
                                          </p:val>
                                        </p:tav>
                                      </p:tavLst>
                                    </p:anim>
                                    <p:animEffect transition="in" filter="fade">
                                      <p:cBhvr>
                                        <p:cTn id="67" dur="500"/>
                                        <p:tgtEl>
                                          <p:spTgt spid="20"/>
                                        </p:tgtEl>
                                      </p:cBhvr>
                                    </p:animEffect>
                                  </p:childTnLst>
                                </p:cTn>
                              </p:par>
                            </p:childTnLst>
                          </p:cTn>
                        </p:par>
                        <p:par>
                          <p:cTn id="68" fill="hold">
                            <p:stCondLst>
                              <p:cond delay="5500"/>
                            </p:stCondLst>
                            <p:childTnLst>
                              <p:par>
                                <p:cTn id="69" presetID="53" presetClass="entr" presetSubtype="16"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Effect transition="in" filter="fade">
                                      <p:cBhvr>
                                        <p:cTn id="73" dur="500"/>
                                        <p:tgtEl>
                                          <p:spTgt spid="22"/>
                                        </p:tgtEl>
                                      </p:cBhvr>
                                    </p:animEffect>
                                  </p:childTnLst>
                                </p:cTn>
                              </p:par>
                            </p:childTnLst>
                          </p:cTn>
                        </p:par>
                        <p:par>
                          <p:cTn id="74" fill="hold">
                            <p:stCondLst>
                              <p:cond delay="6000"/>
                            </p:stCondLst>
                            <p:childTnLst>
                              <p:par>
                                <p:cTn id="75" presetID="22" presetClass="entr" presetSubtype="1" fill="hold" nodeType="after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up)">
                                      <p:cBhvr>
                                        <p:cTn id="77" dur="500"/>
                                        <p:tgtEl>
                                          <p:spTgt spid="21"/>
                                        </p:tgtEl>
                                      </p:cBhvr>
                                    </p:animEffect>
                                  </p:childTnLst>
                                </p:cTn>
                              </p:par>
                            </p:childTnLst>
                          </p:cTn>
                        </p:par>
                        <p:par>
                          <p:cTn id="78" fill="hold">
                            <p:stCondLst>
                              <p:cond delay="6500"/>
                            </p:stCondLst>
                            <p:childTnLst>
                              <p:par>
                                <p:cTn id="79" presetID="53" presetClass="entr" presetSubtype="16" fill="hold" grpId="0" nodeType="afterEffect">
                                  <p:stCondLst>
                                    <p:cond delay="0"/>
                                  </p:stCondLst>
                                  <p:childTnLst>
                                    <p:set>
                                      <p:cBhvr>
                                        <p:cTn id="80" dur="1" fill="hold">
                                          <p:stCondLst>
                                            <p:cond delay="0"/>
                                          </p:stCondLst>
                                        </p:cTn>
                                        <p:tgtEl>
                                          <p:spTgt spid="23"/>
                                        </p:tgtEl>
                                        <p:attrNameLst>
                                          <p:attrName>style.visibility</p:attrName>
                                        </p:attrNameLst>
                                      </p:cBhvr>
                                      <p:to>
                                        <p:strVal val="visible"/>
                                      </p:to>
                                    </p:set>
                                    <p:anim calcmode="lin" valueType="num">
                                      <p:cBhvr>
                                        <p:cTn id="81" dur="500" fill="hold"/>
                                        <p:tgtEl>
                                          <p:spTgt spid="23"/>
                                        </p:tgtEl>
                                        <p:attrNameLst>
                                          <p:attrName>ppt_w</p:attrName>
                                        </p:attrNameLst>
                                      </p:cBhvr>
                                      <p:tavLst>
                                        <p:tav tm="0">
                                          <p:val>
                                            <p:fltVal val="0"/>
                                          </p:val>
                                        </p:tav>
                                        <p:tav tm="100000">
                                          <p:val>
                                            <p:strVal val="#ppt_w"/>
                                          </p:val>
                                        </p:tav>
                                      </p:tavLst>
                                    </p:anim>
                                    <p:anim calcmode="lin" valueType="num">
                                      <p:cBhvr>
                                        <p:cTn id="82" dur="500" fill="hold"/>
                                        <p:tgtEl>
                                          <p:spTgt spid="23"/>
                                        </p:tgtEl>
                                        <p:attrNameLst>
                                          <p:attrName>ppt_h</p:attrName>
                                        </p:attrNameLst>
                                      </p:cBhvr>
                                      <p:tavLst>
                                        <p:tav tm="0">
                                          <p:val>
                                            <p:fltVal val="0"/>
                                          </p:val>
                                        </p:tav>
                                        <p:tav tm="100000">
                                          <p:val>
                                            <p:strVal val="#ppt_h"/>
                                          </p:val>
                                        </p:tav>
                                      </p:tavLst>
                                    </p:anim>
                                    <p:animEffect transition="in" filter="fade">
                                      <p:cBhvr>
                                        <p:cTn id="83" dur="500"/>
                                        <p:tgtEl>
                                          <p:spTgt spid="23"/>
                                        </p:tgtEl>
                                      </p:cBhvr>
                                    </p:animEffect>
                                  </p:childTnLst>
                                </p:cTn>
                              </p:par>
                            </p:childTnLst>
                          </p:cTn>
                        </p:par>
                        <p:par>
                          <p:cTn id="84" fill="hold">
                            <p:stCondLst>
                              <p:cond delay="7000"/>
                            </p:stCondLst>
                            <p:childTnLst>
                              <p:par>
                                <p:cTn id="85" presetID="10" presetClass="entr" presetSubtype="0" fill="hold" grpId="0" nodeType="after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500"/>
                                        <p:tgtEl>
                                          <p:spTgt spid="1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par>
                          <p:cTn id="91" fill="hold">
                            <p:stCondLst>
                              <p:cond delay="7500"/>
                            </p:stCondLst>
                            <p:childTnLst>
                              <p:par>
                                <p:cTn id="92" presetID="53" presetClass="entr" presetSubtype="16"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 calcmode="lin" valueType="num">
                                      <p:cBhvr>
                                        <p:cTn id="94" dur="500" fill="hold"/>
                                        <p:tgtEl>
                                          <p:spTgt spid="28"/>
                                        </p:tgtEl>
                                        <p:attrNameLst>
                                          <p:attrName>ppt_w</p:attrName>
                                        </p:attrNameLst>
                                      </p:cBhvr>
                                      <p:tavLst>
                                        <p:tav tm="0">
                                          <p:val>
                                            <p:fltVal val="0"/>
                                          </p:val>
                                        </p:tav>
                                        <p:tav tm="100000">
                                          <p:val>
                                            <p:strVal val="#ppt_w"/>
                                          </p:val>
                                        </p:tav>
                                      </p:tavLst>
                                    </p:anim>
                                    <p:anim calcmode="lin" valueType="num">
                                      <p:cBhvr>
                                        <p:cTn id="95" dur="500" fill="hold"/>
                                        <p:tgtEl>
                                          <p:spTgt spid="28"/>
                                        </p:tgtEl>
                                        <p:attrNameLst>
                                          <p:attrName>ppt_h</p:attrName>
                                        </p:attrNameLst>
                                      </p:cBhvr>
                                      <p:tavLst>
                                        <p:tav tm="0">
                                          <p:val>
                                            <p:fltVal val="0"/>
                                          </p:val>
                                        </p:tav>
                                        <p:tav tm="100000">
                                          <p:val>
                                            <p:strVal val="#ppt_h"/>
                                          </p:val>
                                        </p:tav>
                                      </p:tavLst>
                                    </p:anim>
                                    <p:animEffect transition="in" filter="fade">
                                      <p:cBhvr>
                                        <p:cTn id="96" dur="500"/>
                                        <p:tgtEl>
                                          <p:spTgt spid="28"/>
                                        </p:tgtEl>
                                      </p:cBhvr>
                                    </p:animEffect>
                                  </p:childTnLst>
                                </p:cTn>
                              </p:par>
                            </p:childTnLst>
                          </p:cTn>
                        </p:par>
                        <p:par>
                          <p:cTn id="97" fill="hold">
                            <p:stCondLst>
                              <p:cond delay="8000"/>
                            </p:stCondLst>
                            <p:childTnLst>
                              <p:par>
                                <p:cTn id="98" presetID="10" presetClass="entr" presetSubtype="0" fill="hold" grpId="0" nodeType="after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childTnLst>
                                </p:cTn>
                              </p:par>
                            </p:childTnLst>
                          </p:cTn>
                        </p:par>
                        <p:par>
                          <p:cTn id="104" fill="hold">
                            <p:stCondLst>
                              <p:cond delay="8500"/>
                            </p:stCondLst>
                            <p:childTnLst>
                              <p:par>
                                <p:cTn id="105" presetID="53" presetClass="entr" presetSubtype="16" fill="hold" grpId="0" nodeType="afterEffect">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cBhvr>
                                        <p:cTn id="107" dur="500" fill="hold"/>
                                        <p:tgtEl>
                                          <p:spTgt spid="26"/>
                                        </p:tgtEl>
                                        <p:attrNameLst>
                                          <p:attrName>ppt_w</p:attrName>
                                        </p:attrNameLst>
                                      </p:cBhvr>
                                      <p:tavLst>
                                        <p:tav tm="0">
                                          <p:val>
                                            <p:fltVal val="0"/>
                                          </p:val>
                                        </p:tav>
                                        <p:tav tm="100000">
                                          <p:val>
                                            <p:strVal val="#ppt_w"/>
                                          </p:val>
                                        </p:tav>
                                      </p:tavLst>
                                    </p:anim>
                                    <p:anim calcmode="lin" valueType="num">
                                      <p:cBhvr>
                                        <p:cTn id="108" dur="500" fill="hold"/>
                                        <p:tgtEl>
                                          <p:spTgt spid="26"/>
                                        </p:tgtEl>
                                        <p:attrNameLst>
                                          <p:attrName>ppt_h</p:attrName>
                                        </p:attrNameLst>
                                      </p:cBhvr>
                                      <p:tavLst>
                                        <p:tav tm="0">
                                          <p:val>
                                            <p:fltVal val="0"/>
                                          </p:val>
                                        </p:tav>
                                        <p:tav tm="100000">
                                          <p:val>
                                            <p:strVal val="#ppt_h"/>
                                          </p:val>
                                        </p:tav>
                                      </p:tavLst>
                                    </p:anim>
                                    <p:animEffect transition="in" filter="fade">
                                      <p:cBhvr>
                                        <p:cTn id="109" dur="500"/>
                                        <p:tgtEl>
                                          <p:spTgt spid="26"/>
                                        </p:tgtEl>
                                      </p:cBhvr>
                                    </p:animEffect>
                                  </p:childTnLst>
                                </p:cTn>
                              </p:par>
                            </p:childTnLst>
                          </p:cTn>
                        </p:par>
                        <p:par>
                          <p:cTn id="110" fill="hold">
                            <p:stCondLst>
                              <p:cond delay="9000"/>
                            </p:stCondLst>
                            <p:childTnLst>
                              <p:par>
                                <p:cTn id="111" presetID="22" presetClass="entr" presetSubtype="1" fill="hold" nodeType="after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wipe(up)">
                                      <p:cBhvr>
                                        <p:cTn id="113" dur="500"/>
                                        <p:tgtEl>
                                          <p:spTgt spid="25"/>
                                        </p:tgtEl>
                                      </p:cBhvr>
                                    </p:animEffect>
                                  </p:childTnLst>
                                </p:cTn>
                              </p:par>
                            </p:childTnLst>
                          </p:cTn>
                        </p:par>
                        <p:par>
                          <p:cTn id="114" fill="hold">
                            <p:stCondLst>
                              <p:cond delay="9500"/>
                            </p:stCondLst>
                            <p:childTnLst>
                              <p:par>
                                <p:cTn id="115" presetID="53" presetClass="entr" presetSubtype="16" fill="hold" grpId="0" nodeType="afterEffect">
                                  <p:stCondLst>
                                    <p:cond delay="0"/>
                                  </p:stCondLst>
                                  <p:childTnLst>
                                    <p:set>
                                      <p:cBhvr>
                                        <p:cTn id="116" dur="1" fill="hold">
                                          <p:stCondLst>
                                            <p:cond delay="0"/>
                                          </p:stCondLst>
                                        </p:cTn>
                                        <p:tgtEl>
                                          <p:spTgt spid="27"/>
                                        </p:tgtEl>
                                        <p:attrNameLst>
                                          <p:attrName>style.visibility</p:attrName>
                                        </p:attrNameLst>
                                      </p:cBhvr>
                                      <p:to>
                                        <p:strVal val="visible"/>
                                      </p:to>
                                    </p:set>
                                    <p:anim calcmode="lin" valueType="num">
                                      <p:cBhvr>
                                        <p:cTn id="117" dur="500" fill="hold"/>
                                        <p:tgtEl>
                                          <p:spTgt spid="27"/>
                                        </p:tgtEl>
                                        <p:attrNameLst>
                                          <p:attrName>ppt_w</p:attrName>
                                        </p:attrNameLst>
                                      </p:cBhvr>
                                      <p:tavLst>
                                        <p:tav tm="0">
                                          <p:val>
                                            <p:fltVal val="0"/>
                                          </p:val>
                                        </p:tav>
                                        <p:tav tm="100000">
                                          <p:val>
                                            <p:strVal val="#ppt_w"/>
                                          </p:val>
                                        </p:tav>
                                      </p:tavLst>
                                    </p:anim>
                                    <p:anim calcmode="lin" valueType="num">
                                      <p:cBhvr>
                                        <p:cTn id="118" dur="500" fill="hold"/>
                                        <p:tgtEl>
                                          <p:spTgt spid="27"/>
                                        </p:tgtEl>
                                        <p:attrNameLst>
                                          <p:attrName>ppt_h</p:attrName>
                                        </p:attrNameLst>
                                      </p:cBhvr>
                                      <p:tavLst>
                                        <p:tav tm="0">
                                          <p:val>
                                            <p:fltVal val="0"/>
                                          </p:val>
                                        </p:tav>
                                        <p:tav tm="100000">
                                          <p:val>
                                            <p:strVal val="#ppt_h"/>
                                          </p:val>
                                        </p:tav>
                                      </p:tavLst>
                                    </p:anim>
                                    <p:animEffect transition="in" filter="fade">
                                      <p:cBhvr>
                                        <p:cTn id="119" dur="500"/>
                                        <p:tgtEl>
                                          <p:spTgt spid="27"/>
                                        </p:tgtEl>
                                      </p:cBhvr>
                                    </p:animEffect>
                                  </p:childTnLst>
                                </p:cTn>
                              </p:par>
                            </p:childTnLst>
                          </p:cTn>
                        </p:par>
                        <p:par>
                          <p:cTn id="120" fill="hold">
                            <p:stCondLst>
                              <p:cond delay="10000"/>
                            </p:stCondLst>
                            <p:childTnLst>
                              <p:par>
                                <p:cTn id="121" presetID="53" presetClass="entr" presetSubtype="16" fill="hold" grpId="0" nodeType="afterEffect">
                                  <p:stCondLst>
                                    <p:cond delay="0"/>
                                  </p:stCondLst>
                                  <p:childTnLst>
                                    <p:set>
                                      <p:cBhvr>
                                        <p:cTn id="122" dur="1" fill="hold">
                                          <p:stCondLst>
                                            <p:cond delay="0"/>
                                          </p:stCondLst>
                                        </p:cTn>
                                        <p:tgtEl>
                                          <p:spTgt spid="30"/>
                                        </p:tgtEl>
                                        <p:attrNameLst>
                                          <p:attrName>style.visibility</p:attrName>
                                        </p:attrNameLst>
                                      </p:cBhvr>
                                      <p:to>
                                        <p:strVal val="visible"/>
                                      </p:to>
                                    </p:set>
                                    <p:anim calcmode="lin" valueType="num">
                                      <p:cBhvr>
                                        <p:cTn id="123" dur="500" fill="hold"/>
                                        <p:tgtEl>
                                          <p:spTgt spid="30"/>
                                        </p:tgtEl>
                                        <p:attrNameLst>
                                          <p:attrName>ppt_w</p:attrName>
                                        </p:attrNameLst>
                                      </p:cBhvr>
                                      <p:tavLst>
                                        <p:tav tm="0">
                                          <p:val>
                                            <p:fltVal val="0"/>
                                          </p:val>
                                        </p:tav>
                                        <p:tav tm="100000">
                                          <p:val>
                                            <p:strVal val="#ppt_w"/>
                                          </p:val>
                                        </p:tav>
                                      </p:tavLst>
                                    </p:anim>
                                    <p:anim calcmode="lin" valueType="num">
                                      <p:cBhvr>
                                        <p:cTn id="124" dur="500" fill="hold"/>
                                        <p:tgtEl>
                                          <p:spTgt spid="30"/>
                                        </p:tgtEl>
                                        <p:attrNameLst>
                                          <p:attrName>ppt_h</p:attrName>
                                        </p:attrNameLst>
                                      </p:cBhvr>
                                      <p:tavLst>
                                        <p:tav tm="0">
                                          <p:val>
                                            <p:fltVal val="0"/>
                                          </p:val>
                                        </p:tav>
                                        <p:tav tm="100000">
                                          <p:val>
                                            <p:strVal val="#ppt_h"/>
                                          </p:val>
                                        </p:tav>
                                      </p:tavLst>
                                    </p:anim>
                                    <p:animEffect transition="in" filter="fade">
                                      <p:cBhvr>
                                        <p:cTn id="125" dur="500"/>
                                        <p:tgtEl>
                                          <p:spTgt spid="30"/>
                                        </p:tgtEl>
                                      </p:cBhvr>
                                    </p:animEffect>
                                  </p:childTnLst>
                                </p:cTn>
                              </p:par>
                            </p:childTnLst>
                          </p:cTn>
                        </p:par>
                        <p:par>
                          <p:cTn id="126" fill="hold">
                            <p:stCondLst>
                              <p:cond delay="10500"/>
                            </p:stCondLst>
                            <p:childTnLst>
                              <p:par>
                                <p:cTn id="127" presetID="10" presetClass="entr" presetSubtype="0" fill="hold" grpId="0" nodeType="afterEffect">
                                  <p:stCondLst>
                                    <p:cond delay="0"/>
                                  </p:stCondLst>
                                  <p:childTnLst>
                                    <p:set>
                                      <p:cBhvr>
                                        <p:cTn id="128" dur="1" fill="hold">
                                          <p:stCondLst>
                                            <p:cond delay="0"/>
                                          </p:stCondLst>
                                        </p:cTn>
                                        <p:tgtEl>
                                          <p:spTgt spid="31"/>
                                        </p:tgtEl>
                                        <p:attrNameLst>
                                          <p:attrName>style.visibility</p:attrName>
                                        </p:attrNameLst>
                                      </p:cBhvr>
                                      <p:to>
                                        <p:strVal val="visible"/>
                                      </p:to>
                                    </p:set>
                                    <p:animEffect transition="in" filter="fade">
                                      <p:cBhvr>
                                        <p:cTn id="129" dur="500"/>
                                        <p:tgtEl>
                                          <p:spTgt spid="31"/>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34"/>
                                        </p:tgtEl>
                                        <p:attrNameLst>
                                          <p:attrName>style.visibility</p:attrName>
                                        </p:attrNameLst>
                                      </p:cBhvr>
                                      <p:to>
                                        <p:strVal val="visible"/>
                                      </p:to>
                                    </p:set>
                                    <p:animEffect transition="in" filter="fade">
                                      <p:cBhvr>
                                        <p:cTn id="1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animBg="1"/>
      <p:bldP spid="8" grpId="0"/>
      <p:bldP spid="9" grpId="0"/>
      <p:bldP spid="11" grpId="0" animBg="1"/>
      <p:bldP spid="12" grpId="0" animBg="1"/>
      <p:bldP spid="13" grpId="0"/>
      <p:bldP spid="15" grpId="0" animBg="1"/>
      <p:bldP spid="16" grpId="0" animBg="1"/>
      <p:bldP spid="17" grpId="0" animBg="1"/>
      <p:bldP spid="19" grpId="0"/>
      <p:bldP spid="20" grpId="0"/>
      <p:bldP spid="22" grpId="0" animBg="1"/>
      <p:bldP spid="23" grpId="0" animBg="1"/>
      <p:bldP spid="28" grpId="0"/>
      <p:bldP spid="32" grpId="0" animBg="1"/>
      <p:bldP spid="33" grpId="0"/>
      <p:bldP spid="26" grpId="0" animBg="1"/>
      <p:bldP spid="27" grpId="0" animBg="1"/>
      <p:bldP spid="30" grpId="0"/>
      <p:bldP spid="31" grpId="0" animBg="1"/>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553148" y="621035"/>
            <a:ext cx="11640226" cy="6236965"/>
            <a:chOff x="553148" y="621035"/>
            <a:chExt cx="11640226" cy="6236965"/>
          </a:xfrm>
        </p:grpSpPr>
        <p:grpSp>
          <p:nvGrpSpPr>
            <p:cNvPr id="48" name="Group 63"/>
            <p:cNvGrpSpPr/>
            <p:nvPr/>
          </p:nvGrpSpPr>
          <p:grpSpPr>
            <a:xfrm>
              <a:off x="553148" y="647218"/>
              <a:ext cx="1422318" cy="293466"/>
              <a:chOff x="9454548" y="372320"/>
              <a:chExt cx="1422318" cy="293466"/>
            </a:xfrm>
            <a:gradFill>
              <a:gsLst>
                <a:gs pos="0">
                  <a:schemeClr val="accent1"/>
                </a:gs>
                <a:gs pos="100000">
                  <a:schemeClr val="accent2"/>
                </a:gs>
              </a:gsLst>
              <a:lin ang="0" scaled="1"/>
            </a:gradFill>
          </p:grpSpPr>
          <p:sp>
            <p:nvSpPr>
              <p:cNvPr id="54"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2"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49" name="文本框 49"/>
            <p:cNvSpPr txBox="1"/>
            <p:nvPr/>
          </p:nvSpPr>
          <p:spPr>
            <a:xfrm>
              <a:off x="1243267" y="621035"/>
              <a:ext cx="983429"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en-US" altLang="zh-CN" sz="1600" spc="600" dirty="0">
                  <a:solidFill>
                    <a:schemeClr val="bg1"/>
                  </a:solidFill>
                  <a:latin typeface="思源黑体" panose="020B0500000000000000" pitchFamily="34" charset="-122"/>
                  <a:ea typeface="思源黑体" panose="020B0500000000000000" pitchFamily="34" charset="-122"/>
                  <a:cs typeface="+mn-ea"/>
                  <a:sym typeface="+mn-lt"/>
                </a:rPr>
                <a:t>1964</a:t>
              </a:r>
              <a:endPar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50"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101" name="Rectangle: Rounded Corners 71">
            <a:extLst>
              <a:ext uri="{FF2B5EF4-FFF2-40B4-BE49-F238E27FC236}">
                <a16:creationId xmlns:a16="http://schemas.microsoft.com/office/drawing/2014/main" id="{D792A4F0-566D-49A6-AFBD-00C851F70996}"/>
              </a:ext>
            </a:extLst>
          </p:cNvPr>
          <p:cNvSpPr/>
          <p:nvPr/>
        </p:nvSpPr>
        <p:spPr>
          <a:xfrm>
            <a:off x="1103431" y="534688"/>
            <a:ext cx="2981145" cy="547070"/>
          </a:xfrm>
          <a:prstGeom prst="roundRect">
            <a:avLst>
              <a:gd name="adj" fmla="val 50000"/>
            </a:avLst>
          </a:prstGeom>
          <a:gradFill>
            <a:gsLst>
              <a:gs pos="0">
                <a:schemeClr val="accent1"/>
              </a:gs>
              <a:gs pos="100000">
                <a:schemeClr val="accent2"/>
              </a:gs>
            </a:gsLst>
            <a:lin ang="0" scaled="1"/>
          </a:grad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02" name="文本框 49">
            <a:extLst>
              <a:ext uri="{FF2B5EF4-FFF2-40B4-BE49-F238E27FC236}">
                <a16:creationId xmlns:a16="http://schemas.microsoft.com/office/drawing/2014/main" id="{A70AC178-D122-4D2B-A4B4-E54DF298A9EE}"/>
              </a:ext>
            </a:extLst>
          </p:cNvPr>
          <p:cNvSpPr txBox="1"/>
          <p:nvPr/>
        </p:nvSpPr>
        <p:spPr>
          <a:xfrm>
            <a:off x="1243267" y="621035"/>
            <a:ext cx="2841310"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处理器的产生</a:t>
            </a:r>
            <a:r>
              <a:rPr lang="en-US" altLang="zh-CN" sz="1600" spc="600" dirty="0">
                <a:solidFill>
                  <a:schemeClr val="bg1"/>
                </a:solidFill>
                <a:latin typeface="思源黑体" panose="020B0500000000000000" pitchFamily="34" charset="-122"/>
                <a:ea typeface="思源黑体" panose="020B0500000000000000" pitchFamily="34" charset="-122"/>
                <a:cs typeface="+mn-ea"/>
                <a:sym typeface="+mn-lt"/>
              </a:rPr>
              <a:t>-1971</a:t>
            </a:r>
            <a:endPar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endParaRPr>
          </a:p>
        </p:txBody>
      </p:sp>
      <p:pic>
        <p:nvPicPr>
          <p:cNvPr id="4" name="图片 3">
            <a:extLst>
              <a:ext uri="{FF2B5EF4-FFF2-40B4-BE49-F238E27FC236}">
                <a16:creationId xmlns:a16="http://schemas.microsoft.com/office/drawing/2014/main" id="{060B7251-92BA-4091-AC1F-B6E65696BDDC}"/>
              </a:ext>
            </a:extLst>
          </p:cNvPr>
          <p:cNvPicPr>
            <a:picLocks noChangeAspect="1"/>
          </p:cNvPicPr>
          <p:nvPr/>
        </p:nvPicPr>
        <p:blipFill rotWithShape="1">
          <a:blip r:embed="rId4">
            <a:extLst>
              <a:ext uri="{28A0092B-C50C-407E-A947-70E740481C1C}">
                <a14:useLocalDpi xmlns:a14="http://schemas.microsoft.com/office/drawing/2010/main" val="0"/>
              </a:ext>
            </a:extLst>
          </a:blip>
          <a:srcRect l="170" t="18617" r="49487" b="7413"/>
          <a:stretch/>
        </p:blipFill>
        <p:spPr>
          <a:xfrm>
            <a:off x="814146" y="1227352"/>
            <a:ext cx="4624255" cy="5095960"/>
          </a:xfrm>
          <a:prstGeom prst="rect">
            <a:avLst/>
          </a:prstGeom>
        </p:spPr>
      </p:pic>
      <p:pic>
        <p:nvPicPr>
          <p:cNvPr id="10" name="图片 9">
            <a:extLst>
              <a:ext uri="{FF2B5EF4-FFF2-40B4-BE49-F238E27FC236}">
                <a16:creationId xmlns:a16="http://schemas.microsoft.com/office/drawing/2014/main" id="{63692B0A-CE11-41A6-8836-06765CD251A3}"/>
              </a:ext>
            </a:extLst>
          </p:cNvPr>
          <p:cNvPicPr>
            <a:picLocks noChangeAspect="1"/>
          </p:cNvPicPr>
          <p:nvPr/>
        </p:nvPicPr>
        <p:blipFill rotWithShape="1">
          <a:blip r:embed="rId4">
            <a:extLst>
              <a:ext uri="{28A0092B-C50C-407E-A947-70E740481C1C}">
                <a14:useLocalDpi xmlns:a14="http://schemas.microsoft.com/office/drawing/2010/main" val="0"/>
              </a:ext>
            </a:extLst>
          </a:blip>
          <a:srcRect l="52290" t="18485" r="7105" b="6634"/>
          <a:stretch/>
        </p:blipFill>
        <p:spPr>
          <a:xfrm>
            <a:off x="6613757" y="394307"/>
            <a:ext cx="4388298" cy="6069385"/>
          </a:xfrm>
          <a:prstGeom prst="rect">
            <a:avLst/>
          </a:prstGeom>
        </p:spPr>
      </p:pic>
    </p:spTree>
    <p:extLst>
      <p:ext uri="{BB962C8B-B14F-4D97-AF65-F5344CB8AC3E}">
        <p14:creationId xmlns:p14="http://schemas.microsoft.com/office/powerpoint/2010/main" val="18385898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553148" y="647218"/>
            <a:ext cx="11640226" cy="6210782"/>
            <a:chOff x="553148" y="647218"/>
            <a:chExt cx="11640226" cy="6210782"/>
          </a:xfrm>
        </p:grpSpPr>
        <p:grpSp>
          <p:nvGrpSpPr>
            <p:cNvPr id="48" name="Group 63"/>
            <p:cNvGrpSpPr/>
            <p:nvPr/>
          </p:nvGrpSpPr>
          <p:grpSpPr>
            <a:xfrm>
              <a:off x="553148" y="647218"/>
              <a:ext cx="1422318" cy="293466"/>
              <a:chOff x="9454548" y="372320"/>
              <a:chExt cx="1422318" cy="293466"/>
            </a:xfrm>
            <a:gradFill>
              <a:gsLst>
                <a:gs pos="0">
                  <a:schemeClr val="accent1"/>
                </a:gs>
                <a:gs pos="100000">
                  <a:schemeClr val="accent2"/>
                </a:gs>
              </a:gsLst>
              <a:lin ang="0" scaled="1"/>
            </a:gradFill>
          </p:grpSpPr>
          <p:sp>
            <p:nvSpPr>
              <p:cNvPr id="54"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2"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0"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81" name="Rectangle: Rounded Corners 71">
            <a:extLst>
              <a:ext uri="{FF2B5EF4-FFF2-40B4-BE49-F238E27FC236}">
                <a16:creationId xmlns:a16="http://schemas.microsoft.com/office/drawing/2014/main" id="{ADFCABCD-13F5-4E96-914E-F3B8FFF6C778}"/>
              </a:ext>
            </a:extLst>
          </p:cNvPr>
          <p:cNvSpPr/>
          <p:nvPr/>
        </p:nvSpPr>
        <p:spPr>
          <a:xfrm>
            <a:off x="1103432" y="534688"/>
            <a:ext cx="3692750" cy="547070"/>
          </a:xfrm>
          <a:prstGeom prst="roundRect">
            <a:avLst>
              <a:gd name="adj" fmla="val 50000"/>
            </a:avLst>
          </a:prstGeom>
          <a:gradFill>
            <a:gsLst>
              <a:gs pos="0">
                <a:schemeClr val="accent1"/>
              </a:gs>
              <a:gs pos="100000">
                <a:schemeClr val="accent2"/>
              </a:gs>
            </a:gsLst>
            <a:lin ang="0" scaled="1"/>
          </a:grad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0" name="文本框 49">
            <a:extLst>
              <a:ext uri="{FF2B5EF4-FFF2-40B4-BE49-F238E27FC236}">
                <a16:creationId xmlns:a16="http://schemas.microsoft.com/office/drawing/2014/main" id="{B1317C7E-398F-40C4-905F-79903B63EDD2}"/>
              </a:ext>
            </a:extLst>
          </p:cNvPr>
          <p:cNvSpPr txBox="1"/>
          <p:nvPr/>
        </p:nvSpPr>
        <p:spPr>
          <a:xfrm>
            <a:off x="1243267" y="621035"/>
            <a:ext cx="3552915"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微处理器路线图（</a:t>
            </a:r>
            <a:r>
              <a:rPr lang="en-US" altLang="zh-CN" sz="1600" spc="600" dirty="0">
                <a:solidFill>
                  <a:schemeClr val="bg1"/>
                </a:solidFill>
                <a:latin typeface="思源黑体" panose="020B0500000000000000" pitchFamily="34" charset="-122"/>
                <a:ea typeface="思源黑体" panose="020B0500000000000000" pitchFamily="34" charset="-122"/>
                <a:cs typeface="+mn-ea"/>
                <a:sym typeface="+mn-lt"/>
              </a:rPr>
              <a:t>Intel</a:t>
            </a:r>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a:t>
            </a:r>
          </a:p>
        </p:txBody>
      </p:sp>
      <p:pic>
        <p:nvPicPr>
          <p:cNvPr id="4" name="图片 3">
            <a:extLst>
              <a:ext uri="{FF2B5EF4-FFF2-40B4-BE49-F238E27FC236}">
                <a16:creationId xmlns:a16="http://schemas.microsoft.com/office/drawing/2014/main" id="{4107644A-393B-483A-BBB8-2D3EE447E8AE}"/>
              </a:ext>
            </a:extLst>
          </p:cNvPr>
          <p:cNvPicPr>
            <a:picLocks noChangeAspect="1"/>
          </p:cNvPicPr>
          <p:nvPr/>
        </p:nvPicPr>
        <p:blipFill rotWithShape="1">
          <a:blip r:embed="rId4">
            <a:extLst>
              <a:ext uri="{28A0092B-C50C-407E-A947-70E740481C1C}">
                <a14:useLocalDpi xmlns:a14="http://schemas.microsoft.com/office/drawing/2010/main" val="0"/>
              </a:ext>
            </a:extLst>
          </a:blip>
          <a:srcRect l="18876" t="19697" r="20423" b="23333"/>
          <a:stretch/>
        </p:blipFill>
        <p:spPr>
          <a:xfrm>
            <a:off x="1857478" y="1350818"/>
            <a:ext cx="8477043" cy="4972494"/>
          </a:xfrm>
          <a:prstGeom prst="rect">
            <a:avLst/>
          </a:prstGeom>
        </p:spPr>
      </p:pic>
    </p:spTree>
    <p:extLst>
      <p:ext uri="{BB962C8B-B14F-4D97-AF65-F5344CB8AC3E}">
        <p14:creationId xmlns:p14="http://schemas.microsoft.com/office/powerpoint/2010/main" val="6920989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Rounded Corners 71">
            <a:extLst>
              <a:ext uri="{FF2B5EF4-FFF2-40B4-BE49-F238E27FC236}">
                <a16:creationId xmlns:a16="http://schemas.microsoft.com/office/drawing/2014/main" id="{6281C334-879E-4D32-87E5-B4977AFC6E1B}"/>
              </a:ext>
            </a:extLst>
          </p:cNvPr>
          <p:cNvSpPr/>
          <p:nvPr/>
        </p:nvSpPr>
        <p:spPr>
          <a:xfrm>
            <a:off x="1103432" y="534688"/>
            <a:ext cx="1556641" cy="547070"/>
          </a:xfrm>
          <a:prstGeom prst="roundRect">
            <a:avLst>
              <a:gd name="adj" fmla="val 50000"/>
            </a:avLst>
          </a:prstGeom>
          <a:gradFill>
            <a:gsLst>
              <a:gs pos="0">
                <a:schemeClr val="accent1"/>
              </a:gs>
              <a:gs pos="100000">
                <a:schemeClr val="accent2"/>
              </a:gs>
            </a:gsLst>
            <a:lin ang="0" scaled="1"/>
          </a:grad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7" name="Group 46"/>
          <p:cNvGrpSpPr/>
          <p:nvPr/>
        </p:nvGrpSpPr>
        <p:grpSpPr>
          <a:xfrm>
            <a:off x="553148" y="647218"/>
            <a:ext cx="11640226" cy="6210782"/>
            <a:chOff x="553148" y="647218"/>
            <a:chExt cx="11640226" cy="6210782"/>
          </a:xfrm>
        </p:grpSpPr>
        <p:grpSp>
          <p:nvGrpSpPr>
            <p:cNvPr id="48" name="Group 63"/>
            <p:cNvGrpSpPr/>
            <p:nvPr/>
          </p:nvGrpSpPr>
          <p:grpSpPr>
            <a:xfrm>
              <a:off x="553148" y="647218"/>
              <a:ext cx="1422318" cy="293466"/>
              <a:chOff x="9454548" y="372320"/>
              <a:chExt cx="1422318" cy="293466"/>
            </a:xfrm>
            <a:gradFill>
              <a:gsLst>
                <a:gs pos="0">
                  <a:schemeClr val="accent1"/>
                </a:gs>
                <a:gs pos="100000">
                  <a:schemeClr val="accent2"/>
                </a:gs>
              </a:gsLst>
              <a:lin ang="0" scaled="1"/>
            </a:gradFill>
          </p:grpSpPr>
          <p:sp>
            <p:nvSpPr>
              <p:cNvPr id="54"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2"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0"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81" name="文本框 49">
            <a:extLst>
              <a:ext uri="{FF2B5EF4-FFF2-40B4-BE49-F238E27FC236}">
                <a16:creationId xmlns:a16="http://schemas.microsoft.com/office/drawing/2014/main" id="{7F6142FE-C3DB-4522-AFD5-83FF53CF2082}"/>
              </a:ext>
            </a:extLst>
          </p:cNvPr>
          <p:cNvSpPr txBox="1"/>
          <p:nvPr/>
        </p:nvSpPr>
        <p:spPr>
          <a:xfrm>
            <a:off x="1243267" y="621035"/>
            <a:ext cx="1323266"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工作频率</a:t>
            </a:r>
          </a:p>
        </p:txBody>
      </p:sp>
      <p:pic>
        <p:nvPicPr>
          <p:cNvPr id="4" name="图片 3">
            <a:extLst>
              <a:ext uri="{FF2B5EF4-FFF2-40B4-BE49-F238E27FC236}">
                <a16:creationId xmlns:a16="http://schemas.microsoft.com/office/drawing/2014/main" id="{FFB61F17-0E9F-4DD7-8BDB-7519B019786B}"/>
              </a:ext>
            </a:extLst>
          </p:cNvPr>
          <p:cNvPicPr>
            <a:picLocks noChangeAspect="1"/>
          </p:cNvPicPr>
          <p:nvPr/>
        </p:nvPicPr>
        <p:blipFill rotWithShape="1">
          <a:blip r:embed="rId4">
            <a:extLst>
              <a:ext uri="{28A0092B-C50C-407E-A947-70E740481C1C}">
                <a14:useLocalDpi xmlns:a14="http://schemas.microsoft.com/office/drawing/2010/main" val="0"/>
              </a:ext>
            </a:extLst>
          </a:blip>
          <a:srcRect l="2391" t="20640" r="4074" b="12290"/>
          <a:stretch/>
        </p:blipFill>
        <p:spPr>
          <a:xfrm>
            <a:off x="1443739" y="1206839"/>
            <a:ext cx="9304521" cy="5003943"/>
          </a:xfrm>
          <a:prstGeom prst="rect">
            <a:avLst/>
          </a:prstGeom>
        </p:spPr>
      </p:pic>
    </p:spTree>
    <p:extLst>
      <p:ext uri="{BB962C8B-B14F-4D97-AF65-F5344CB8AC3E}">
        <p14:creationId xmlns:p14="http://schemas.microsoft.com/office/powerpoint/2010/main" val="3633441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3"/>
          <p:cNvSpPr/>
          <p:nvPr/>
        </p:nvSpPr>
        <p:spPr>
          <a:xfrm>
            <a:off x="7745506" y="2384612"/>
            <a:ext cx="4446495" cy="4473389"/>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 name="Freeform: Shape 3"/>
          <p:cNvSpPr/>
          <p:nvPr/>
        </p:nvSpPr>
        <p:spPr>
          <a:xfrm rot="5400000">
            <a:off x="78970" y="5473930"/>
            <a:ext cx="1305098" cy="146304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16" name="图片 1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650" y="-27741"/>
            <a:ext cx="2609850" cy="1255990"/>
          </a:xfrm>
          <a:prstGeom prst="rect">
            <a:avLst/>
          </a:prstGeom>
        </p:spPr>
      </p:pic>
      <p:pic>
        <p:nvPicPr>
          <p:cNvPr id="9" name="图片 8" descr="南门线条"/>
          <p:cNvPicPr>
            <a:picLocks noChangeAspect="1"/>
          </p:cNvPicPr>
          <p:nvPr/>
        </p:nvPicPr>
        <p:blipFill>
          <a:blip r:embed="rId4">
            <a:alphaModFix amt="60000"/>
          </a:blip>
          <a:srcRect t="30472" b="36741"/>
          <a:stretch>
            <a:fillRect/>
          </a:stretch>
        </p:blipFill>
        <p:spPr>
          <a:xfrm>
            <a:off x="0" y="2973070"/>
            <a:ext cx="8371840" cy="4117975"/>
          </a:xfrm>
          <a:prstGeom prst="rect">
            <a:avLst/>
          </a:prstGeom>
        </p:spPr>
      </p:pic>
      <p:pic>
        <p:nvPicPr>
          <p:cNvPr id="7" name="图片 6">
            <a:extLst>
              <a:ext uri="{FF2B5EF4-FFF2-40B4-BE49-F238E27FC236}">
                <a16:creationId xmlns:a16="http://schemas.microsoft.com/office/drawing/2014/main" id="{948BAC9E-1EEB-42F2-9CD8-03CA2AB353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1346" y="779734"/>
            <a:ext cx="7789308" cy="5510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1+#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250" fill="hold"/>
                                        <p:tgtEl>
                                          <p:spTgt spid="3"/>
                                        </p:tgtEl>
                                        <p:attrNameLst>
                                          <p:attrName>ppt_x</p:attrName>
                                        </p:attrNameLst>
                                      </p:cBhvr>
                                      <p:tavLst>
                                        <p:tav tm="0">
                                          <p:val>
                                            <p:strVal val="1+#ppt_w/2"/>
                                          </p:val>
                                        </p:tav>
                                        <p:tav tm="100000">
                                          <p:val>
                                            <p:strVal val="#ppt_x"/>
                                          </p:val>
                                        </p:tav>
                                      </p:tavLst>
                                    </p:anim>
                                    <p:anim calcmode="lin" valueType="num">
                                      <p:cBhvr additive="base">
                                        <p:cTn id="12"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3"/>
          <p:cNvSpPr/>
          <p:nvPr/>
        </p:nvSpPr>
        <p:spPr>
          <a:xfrm>
            <a:off x="7745506" y="2384612"/>
            <a:ext cx="4446495" cy="4473389"/>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 name="Freeform: Shape 3"/>
          <p:cNvSpPr/>
          <p:nvPr/>
        </p:nvSpPr>
        <p:spPr>
          <a:xfrm rot="5400000">
            <a:off x="78970" y="5473930"/>
            <a:ext cx="1305098" cy="146304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16" name="图片 1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650" y="-27741"/>
            <a:ext cx="2609850" cy="1255990"/>
          </a:xfrm>
          <a:prstGeom prst="rect">
            <a:avLst/>
          </a:prstGeom>
        </p:spPr>
      </p:pic>
      <p:pic>
        <p:nvPicPr>
          <p:cNvPr id="9" name="图片 8" descr="南门线条"/>
          <p:cNvPicPr>
            <a:picLocks noChangeAspect="1"/>
          </p:cNvPicPr>
          <p:nvPr/>
        </p:nvPicPr>
        <p:blipFill>
          <a:blip r:embed="rId4">
            <a:alphaModFix amt="60000"/>
          </a:blip>
          <a:srcRect t="30472" b="36741"/>
          <a:stretch>
            <a:fillRect/>
          </a:stretch>
        </p:blipFill>
        <p:spPr>
          <a:xfrm>
            <a:off x="0" y="2973070"/>
            <a:ext cx="8371840" cy="4117975"/>
          </a:xfrm>
          <a:prstGeom prst="rect">
            <a:avLst/>
          </a:prstGeom>
        </p:spPr>
      </p:pic>
      <p:pic>
        <p:nvPicPr>
          <p:cNvPr id="5" name="图片 4">
            <a:extLst>
              <a:ext uri="{FF2B5EF4-FFF2-40B4-BE49-F238E27FC236}">
                <a16:creationId xmlns:a16="http://schemas.microsoft.com/office/drawing/2014/main" id="{2356EFD6-C095-45E4-AFD9-1896FCC968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6673" y="973923"/>
            <a:ext cx="8538654" cy="4910153"/>
          </a:xfrm>
          <a:prstGeom prst="rect">
            <a:avLst/>
          </a:prstGeom>
        </p:spPr>
      </p:pic>
    </p:spTree>
    <p:extLst>
      <p:ext uri="{BB962C8B-B14F-4D97-AF65-F5344CB8AC3E}">
        <p14:creationId xmlns:p14="http://schemas.microsoft.com/office/powerpoint/2010/main" val="3814993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1+#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250" fill="hold"/>
                                        <p:tgtEl>
                                          <p:spTgt spid="3"/>
                                        </p:tgtEl>
                                        <p:attrNameLst>
                                          <p:attrName>ppt_x</p:attrName>
                                        </p:attrNameLst>
                                      </p:cBhvr>
                                      <p:tavLst>
                                        <p:tav tm="0">
                                          <p:val>
                                            <p:strVal val="1+#ppt_w/2"/>
                                          </p:val>
                                        </p:tav>
                                        <p:tav tm="100000">
                                          <p:val>
                                            <p:strVal val="#ppt_x"/>
                                          </p:val>
                                        </p:tav>
                                      </p:tavLst>
                                    </p:anim>
                                    <p:anim calcmode="lin" valueType="num">
                                      <p:cBhvr additive="base">
                                        <p:cTn id="12"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3"/>
          <p:cNvSpPr/>
          <p:nvPr/>
        </p:nvSpPr>
        <p:spPr>
          <a:xfrm>
            <a:off x="7745506" y="2384612"/>
            <a:ext cx="4446495" cy="4473389"/>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 name="Freeform: Shape 3"/>
          <p:cNvSpPr/>
          <p:nvPr/>
        </p:nvSpPr>
        <p:spPr>
          <a:xfrm rot="5400000">
            <a:off x="78970" y="5473930"/>
            <a:ext cx="1305098" cy="146304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 name="Oval 3"/>
          <p:cNvSpPr/>
          <p:nvPr/>
        </p:nvSpPr>
        <p:spPr>
          <a:xfrm>
            <a:off x="6096000" y="1411207"/>
            <a:ext cx="4141694" cy="4141694"/>
          </a:xfrm>
          <a:prstGeom prst="ellipse">
            <a:avLst/>
          </a:prstGeom>
          <a:solidFill>
            <a:schemeClr val="bg1"/>
          </a:solidFill>
          <a:ln>
            <a:noFill/>
          </a:ln>
          <a:effectLst>
            <a:outerShdw blurRad="876300" dist="215900" dir="5400000" sx="91000" sy="91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endParaRPr>
          </a:p>
        </p:txBody>
      </p:sp>
      <p:sp>
        <p:nvSpPr>
          <p:cNvPr id="6" name="文本框 21"/>
          <p:cNvSpPr txBox="1"/>
          <p:nvPr/>
        </p:nvSpPr>
        <p:spPr>
          <a:xfrm>
            <a:off x="7396124" y="2697224"/>
            <a:ext cx="1541446" cy="1569660"/>
          </a:xfrm>
          <a:prstGeom prst="rect">
            <a:avLst/>
          </a:prstGeom>
          <a:ln w="12700">
            <a:miter lim="400000"/>
          </a:ln>
        </p:spPr>
        <p:txBody>
          <a:bodyPr wrap="none" lIns="45719" rIns="45719">
            <a:spAutoFit/>
          </a:bodyPr>
          <a:lstStyle>
            <a:lvl1pPr algn="ctr">
              <a:defRPr sz="11500" b="1">
                <a:solidFill>
                  <a:srgbClr val="FFFFFF"/>
                </a:solidFill>
                <a:latin typeface="A思源黑体—03"/>
                <a:ea typeface="A思源黑体—03"/>
                <a:cs typeface="A思源黑体—03"/>
                <a:sym typeface="A思源黑体—03"/>
              </a:defRPr>
            </a:lvl1pPr>
          </a:lstStyle>
          <a:p>
            <a:r>
              <a:rPr sz="9600">
                <a:solidFill>
                  <a:schemeClr val="accent1"/>
                </a:solidFill>
                <a:latin typeface="Source Han Sans CN" panose="020B0400000000000000" pitchFamily="34" charset="-128"/>
                <a:ea typeface="Source Han Sans CN" panose="020B0400000000000000" pitchFamily="34" charset="-128"/>
              </a:rPr>
              <a:t>0</a:t>
            </a:r>
            <a:r>
              <a:rPr lang="en-US" sz="9600">
                <a:solidFill>
                  <a:schemeClr val="accent1"/>
                </a:solidFill>
                <a:latin typeface="Source Han Sans CN" panose="020B0400000000000000" pitchFamily="34" charset="-128"/>
                <a:ea typeface="Source Han Sans CN" panose="020B0400000000000000" pitchFamily="34" charset="-128"/>
              </a:rPr>
              <a:t>2</a:t>
            </a:r>
            <a:endParaRPr sz="9600">
              <a:solidFill>
                <a:schemeClr val="accent1"/>
              </a:solidFill>
              <a:latin typeface="Source Han Sans CN" panose="020B0400000000000000" pitchFamily="34" charset="-128"/>
              <a:ea typeface="Source Han Sans CN" panose="020B0400000000000000" pitchFamily="34" charset="-128"/>
            </a:endParaRPr>
          </a:p>
        </p:txBody>
      </p:sp>
      <p:pic>
        <p:nvPicPr>
          <p:cNvPr id="16" name="图片 1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650" y="-27741"/>
            <a:ext cx="2609850" cy="1255990"/>
          </a:xfrm>
          <a:prstGeom prst="rect">
            <a:avLst/>
          </a:prstGeom>
        </p:spPr>
      </p:pic>
      <p:pic>
        <p:nvPicPr>
          <p:cNvPr id="9" name="图片 8" descr="南门线条"/>
          <p:cNvPicPr>
            <a:picLocks noChangeAspect="1"/>
          </p:cNvPicPr>
          <p:nvPr/>
        </p:nvPicPr>
        <p:blipFill>
          <a:blip r:embed="rId4">
            <a:alphaModFix amt="60000"/>
          </a:blip>
          <a:srcRect t="30472" b="36741"/>
          <a:stretch>
            <a:fillRect/>
          </a:stretch>
        </p:blipFill>
        <p:spPr>
          <a:xfrm>
            <a:off x="0" y="2948940"/>
            <a:ext cx="8371840" cy="4117975"/>
          </a:xfrm>
          <a:prstGeom prst="rect">
            <a:avLst/>
          </a:prstGeom>
        </p:spPr>
      </p:pic>
      <p:pic>
        <p:nvPicPr>
          <p:cNvPr id="10" name="图片 9" descr="南门线条">
            <a:extLst>
              <a:ext uri="{FF2B5EF4-FFF2-40B4-BE49-F238E27FC236}">
                <a16:creationId xmlns:a16="http://schemas.microsoft.com/office/drawing/2014/main" id="{5FCD9F22-C4CD-4AFA-869D-A142450925E0}"/>
              </a:ext>
            </a:extLst>
          </p:cNvPr>
          <p:cNvPicPr>
            <a:picLocks noChangeAspect="1"/>
          </p:cNvPicPr>
          <p:nvPr/>
        </p:nvPicPr>
        <p:blipFill>
          <a:blip r:embed="rId4">
            <a:alphaModFix amt="60000"/>
          </a:blip>
          <a:srcRect t="30472" b="36741"/>
          <a:stretch>
            <a:fillRect/>
          </a:stretch>
        </p:blipFill>
        <p:spPr>
          <a:xfrm>
            <a:off x="0" y="2973070"/>
            <a:ext cx="8371840" cy="4117975"/>
          </a:xfrm>
          <a:prstGeom prst="rect">
            <a:avLst/>
          </a:prstGeom>
        </p:spPr>
      </p:pic>
      <p:sp>
        <p:nvSpPr>
          <p:cNvPr id="11" name="矩形 22">
            <a:extLst>
              <a:ext uri="{FF2B5EF4-FFF2-40B4-BE49-F238E27FC236}">
                <a16:creationId xmlns:a16="http://schemas.microsoft.com/office/drawing/2014/main" id="{79BDE875-EAB5-432A-B2D9-5158711C48B7}"/>
              </a:ext>
            </a:extLst>
          </p:cNvPr>
          <p:cNvSpPr txBox="1"/>
          <p:nvPr/>
        </p:nvSpPr>
        <p:spPr>
          <a:xfrm>
            <a:off x="116451" y="2459504"/>
            <a:ext cx="6229162" cy="1938992"/>
          </a:xfrm>
          <a:prstGeom prst="rect">
            <a:avLst/>
          </a:prstGeom>
          <a:ln w="12700">
            <a:miter lim="400000"/>
          </a:ln>
        </p:spPr>
        <p:txBody>
          <a:bodyPr wrap="square" lIns="45719" rIns="45719">
            <a:spAutoFit/>
          </a:bodyPr>
          <a:lstStyle>
            <a:lvl1pPr algn="ctr" defTabSz="1219200">
              <a:defRPr sz="4800" b="1" spc="400">
                <a:solidFill>
                  <a:srgbClr val="404040"/>
                </a:solidFill>
                <a:latin typeface="A思源黑体—06"/>
                <a:ea typeface="A思源黑体—06"/>
                <a:cs typeface="A思源黑体—06"/>
                <a:sym typeface="A思源黑体—06"/>
              </a:defRPr>
            </a:lvl1pPr>
          </a:lstStyle>
          <a:p>
            <a:r>
              <a:rPr lang="zh-CN" altLang="en-US" sz="60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我国集成电路</a:t>
            </a:r>
            <a:endParaRPr lang="en-US" altLang="zh-CN" sz="60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a:p>
            <a:r>
              <a:rPr lang="zh-CN" altLang="en-US" sz="60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发展历程</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1+#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250" fill="hold"/>
                                        <p:tgtEl>
                                          <p:spTgt spid="3"/>
                                        </p:tgtEl>
                                        <p:attrNameLst>
                                          <p:attrName>ppt_x</p:attrName>
                                        </p:attrNameLst>
                                      </p:cBhvr>
                                      <p:tavLst>
                                        <p:tav tm="0">
                                          <p:val>
                                            <p:strVal val="1+#ppt_w/2"/>
                                          </p:val>
                                        </p:tav>
                                        <p:tav tm="100000">
                                          <p:val>
                                            <p:strVal val="#ppt_x"/>
                                          </p:val>
                                        </p:tav>
                                      </p:tavLst>
                                    </p:anim>
                                    <p:anim calcmode="lin" valueType="num">
                                      <p:cBhvr additive="base">
                                        <p:cTn id="12"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p:nvPr/>
        </p:nvSpPr>
        <p:spPr bwMode="auto">
          <a:xfrm>
            <a:off x="6096000" y="1411264"/>
            <a:ext cx="799561" cy="1626445"/>
          </a:xfrm>
          <a:custGeom>
            <a:avLst/>
            <a:gdLst>
              <a:gd name="T0" fmla="*/ 2 w 340"/>
              <a:gd name="T1" fmla="*/ 690 h 690"/>
              <a:gd name="T2" fmla="*/ 114 w 340"/>
              <a:gd name="T3" fmla="*/ 669 h 690"/>
              <a:gd name="T4" fmla="*/ 340 w 340"/>
              <a:gd name="T5" fmla="*/ 345 h 690"/>
              <a:gd name="T6" fmla="*/ 0 w 340"/>
              <a:gd name="T7" fmla="*/ 0 h 690"/>
              <a:gd name="T8" fmla="*/ 0 w 340"/>
              <a:gd name="T9" fmla="*/ 43 h 690"/>
              <a:gd name="T10" fmla="*/ 297 w 340"/>
              <a:gd name="T11" fmla="*/ 345 h 690"/>
              <a:gd name="T12" fmla="*/ 2 w 340"/>
              <a:gd name="T13" fmla="*/ 648 h 690"/>
              <a:gd name="T14" fmla="*/ 0 w 340"/>
              <a:gd name="T15" fmla="*/ 648 h 690"/>
              <a:gd name="T16" fmla="*/ 0 w 340"/>
              <a:gd name="T17" fmla="*/ 690 h 690"/>
              <a:gd name="T18" fmla="*/ 2 w 340"/>
              <a:gd name="T19" fmla="*/ 69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690">
                <a:moveTo>
                  <a:pt x="2" y="690"/>
                </a:moveTo>
                <a:cubicBezTo>
                  <a:pt x="41" y="689"/>
                  <a:pt x="79" y="682"/>
                  <a:pt x="114" y="669"/>
                </a:cubicBezTo>
                <a:cubicBezTo>
                  <a:pt x="246" y="620"/>
                  <a:pt x="340" y="494"/>
                  <a:pt x="340" y="345"/>
                </a:cubicBezTo>
                <a:cubicBezTo>
                  <a:pt x="340" y="156"/>
                  <a:pt x="188" y="3"/>
                  <a:pt x="0" y="0"/>
                </a:cubicBezTo>
                <a:cubicBezTo>
                  <a:pt x="0" y="43"/>
                  <a:pt x="0" y="43"/>
                  <a:pt x="0" y="43"/>
                </a:cubicBezTo>
                <a:cubicBezTo>
                  <a:pt x="165" y="45"/>
                  <a:pt x="297" y="180"/>
                  <a:pt x="297" y="345"/>
                </a:cubicBezTo>
                <a:cubicBezTo>
                  <a:pt x="297" y="510"/>
                  <a:pt x="166" y="644"/>
                  <a:pt x="2" y="648"/>
                </a:cubicBezTo>
                <a:cubicBezTo>
                  <a:pt x="1" y="648"/>
                  <a:pt x="1" y="648"/>
                  <a:pt x="0" y="648"/>
                </a:cubicBezTo>
                <a:cubicBezTo>
                  <a:pt x="0" y="690"/>
                  <a:pt x="0" y="690"/>
                  <a:pt x="0" y="690"/>
                </a:cubicBezTo>
                <a:cubicBezTo>
                  <a:pt x="1" y="690"/>
                  <a:pt x="1" y="690"/>
                  <a:pt x="2" y="690"/>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3" name="Freeform 6"/>
          <p:cNvSpPr/>
          <p:nvPr/>
        </p:nvSpPr>
        <p:spPr bwMode="auto">
          <a:xfrm>
            <a:off x="4401967" y="1411264"/>
            <a:ext cx="1698348" cy="100664"/>
          </a:xfrm>
          <a:custGeom>
            <a:avLst/>
            <a:gdLst>
              <a:gd name="T0" fmla="*/ 0 w 722"/>
              <a:gd name="T1" fmla="*/ 43 h 43"/>
              <a:gd name="T2" fmla="*/ 722 w 722"/>
              <a:gd name="T3" fmla="*/ 43 h 43"/>
              <a:gd name="T4" fmla="*/ 722 w 722"/>
              <a:gd name="T5" fmla="*/ 0 h 43"/>
              <a:gd name="T6" fmla="*/ 0 w 722"/>
              <a:gd name="T7" fmla="*/ 0 h 43"/>
              <a:gd name="T8" fmla="*/ 0 w 722"/>
              <a:gd name="T9" fmla="*/ 43 h 43"/>
            </a:gdLst>
            <a:ahLst/>
            <a:cxnLst>
              <a:cxn ang="0">
                <a:pos x="T0" y="T1"/>
              </a:cxn>
              <a:cxn ang="0">
                <a:pos x="T2" y="T3"/>
              </a:cxn>
              <a:cxn ang="0">
                <a:pos x="T4" y="T5"/>
              </a:cxn>
              <a:cxn ang="0">
                <a:pos x="T6" y="T7"/>
              </a:cxn>
              <a:cxn ang="0">
                <a:pos x="T8" y="T9"/>
              </a:cxn>
            </a:cxnLst>
            <a:rect l="0" t="0" r="r" b="b"/>
            <a:pathLst>
              <a:path w="722" h="43">
                <a:moveTo>
                  <a:pt x="0" y="43"/>
                </a:moveTo>
                <a:cubicBezTo>
                  <a:pt x="722" y="43"/>
                  <a:pt x="722" y="43"/>
                  <a:pt x="722" y="43"/>
                </a:cubicBezTo>
                <a:cubicBezTo>
                  <a:pt x="721" y="24"/>
                  <a:pt x="721" y="3"/>
                  <a:pt x="722" y="0"/>
                </a:cubicBezTo>
                <a:cubicBezTo>
                  <a:pt x="0" y="0"/>
                  <a:pt x="0" y="0"/>
                  <a:pt x="0" y="0"/>
                </a:cubicBezTo>
                <a:lnTo>
                  <a:pt x="0" y="43"/>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 name="Rectangle 7"/>
          <p:cNvSpPr>
            <a:spLocks noChangeArrowheads="1"/>
          </p:cNvSpPr>
          <p:nvPr/>
        </p:nvSpPr>
        <p:spPr bwMode="auto">
          <a:xfrm>
            <a:off x="2784150" y="1290467"/>
            <a:ext cx="1839278" cy="350886"/>
          </a:xfrm>
          <a:prstGeom prst="rect">
            <a:avLst/>
          </a:prstGeom>
          <a:solidFill>
            <a:schemeClr val="accent1"/>
          </a:solidFill>
          <a:ln>
            <a:noFill/>
          </a:ln>
        </p:spPr>
        <p:txBody>
          <a:bodyPr vert="horz" wrap="square" lIns="91440" tIns="45720" rIns="91440" bIns="45720" numCol="1" anchor="t" anchorCtr="0" compatLnSpc="1"/>
          <a:lstStyle/>
          <a:p>
            <a:endParaRPr lang="en-US"/>
          </a:p>
        </p:txBody>
      </p:sp>
      <p:sp>
        <p:nvSpPr>
          <p:cNvPr id="5" name="Freeform 5"/>
          <p:cNvSpPr/>
          <p:nvPr/>
        </p:nvSpPr>
        <p:spPr bwMode="auto">
          <a:xfrm flipH="1">
            <a:off x="5308407" y="2930995"/>
            <a:ext cx="799561" cy="1626445"/>
          </a:xfrm>
          <a:custGeom>
            <a:avLst/>
            <a:gdLst>
              <a:gd name="T0" fmla="*/ 2 w 340"/>
              <a:gd name="T1" fmla="*/ 690 h 690"/>
              <a:gd name="T2" fmla="*/ 114 w 340"/>
              <a:gd name="T3" fmla="*/ 669 h 690"/>
              <a:gd name="T4" fmla="*/ 340 w 340"/>
              <a:gd name="T5" fmla="*/ 345 h 690"/>
              <a:gd name="T6" fmla="*/ 0 w 340"/>
              <a:gd name="T7" fmla="*/ 0 h 690"/>
              <a:gd name="T8" fmla="*/ 0 w 340"/>
              <a:gd name="T9" fmla="*/ 43 h 690"/>
              <a:gd name="T10" fmla="*/ 297 w 340"/>
              <a:gd name="T11" fmla="*/ 345 h 690"/>
              <a:gd name="T12" fmla="*/ 2 w 340"/>
              <a:gd name="T13" fmla="*/ 648 h 690"/>
              <a:gd name="T14" fmla="*/ 0 w 340"/>
              <a:gd name="T15" fmla="*/ 648 h 690"/>
              <a:gd name="T16" fmla="*/ 0 w 340"/>
              <a:gd name="T17" fmla="*/ 690 h 690"/>
              <a:gd name="T18" fmla="*/ 2 w 340"/>
              <a:gd name="T19" fmla="*/ 69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690">
                <a:moveTo>
                  <a:pt x="2" y="690"/>
                </a:moveTo>
                <a:cubicBezTo>
                  <a:pt x="41" y="689"/>
                  <a:pt x="79" y="682"/>
                  <a:pt x="114" y="669"/>
                </a:cubicBezTo>
                <a:cubicBezTo>
                  <a:pt x="246" y="620"/>
                  <a:pt x="340" y="494"/>
                  <a:pt x="340" y="345"/>
                </a:cubicBezTo>
                <a:cubicBezTo>
                  <a:pt x="340" y="156"/>
                  <a:pt x="188" y="3"/>
                  <a:pt x="0" y="0"/>
                </a:cubicBezTo>
                <a:cubicBezTo>
                  <a:pt x="0" y="43"/>
                  <a:pt x="0" y="43"/>
                  <a:pt x="0" y="43"/>
                </a:cubicBezTo>
                <a:cubicBezTo>
                  <a:pt x="165" y="45"/>
                  <a:pt x="297" y="180"/>
                  <a:pt x="297" y="345"/>
                </a:cubicBezTo>
                <a:cubicBezTo>
                  <a:pt x="297" y="510"/>
                  <a:pt x="166" y="644"/>
                  <a:pt x="2" y="648"/>
                </a:cubicBezTo>
                <a:cubicBezTo>
                  <a:pt x="1" y="648"/>
                  <a:pt x="1" y="648"/>
                  <a:pt x="0" y="648"/>
                </a:cubicBezTo>
                <a:cubicBezTo>
                  <a:pt x="0" y="690"/>
                  <a:pt x="0" y="690"/>
                  <a:pt x="0" y="690"/>
                </a:cubicBezTo>
                <a:cubicBezTo>
                  <a:pt x="1" y="690"/>
                  <a:pt x="1" y="690"/>
                  <a:pt x="2" y="690"/>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6" name="Freeform 6"/>
          <p:cNvSpPr/>
          <p:nvPr/>
        </p:nvSpPr>
        <p:spPr bwMode="auto">
          <a:xfrm flipH="1">
            <a:off x="6103653" y="2930995"/>
            <a:ext cx="1698348" cy="100664"/>
          </a:xfrm>
          <a:custGeom>
            <a:avLst/>
            <a:gdLst>
              <a:gd name="T0" fmla="*/ 0 w 722"/>
              <a:gd name="T1" fmla="*/ 43 h 43"/>
              <a:gd name="T2" fmla="*/ 722 w 722"/>
              <a:gd name="T3" fmla="*/ 43 h 43"/>
              <a:gd name="T4" fmla="*/ 722 w 722"/>
              <a:gd name="T5" fmla="*/ 0 h 43"/>
              <a:gd name="T6" fmla="*/ 0 w 722"/>
              <a:gd name="T7" fmla="*/ 0 h 43"/>
              <a:gd name="T8" fmla="*/ 0 w 722"/>
              <a:gd name="T9" fmla="*/ 43 h 43"/>
            </a:gdLst>
            <a:ahLst/>
            <a:cxnLst>
              <a:cxn ang="0">
                <a:pos x="T0" y="T1"/>
              </a:cxn>
              <a:cxn ang="0">
                <a:pos x="T2" y="T3"/>
              </a:cxn>
              <a:cxn ang="0">
                <a:pos x="T4" y="T5"/>
              </a:cxn>
              <a:cxn ang="0">
                <a:pos x="T6" y="T7"/>
              </a:cxn>
              <a:cxn ang="0">
                <a:pos x="T8" y="T9"/>
              </a:cxn>
            </a:cxnLst>
            <a:rect l="0" t="0" r="r" b="b"/>
            <a:pathLst>
              <a:path w="722" h="43">
                <a:moveTo>
                  <a:pt x="0" y="43"/>
                </a:moveTo>
                <a:cubicBezTo>
                  <a:pt x="722" y="43"/>
                  <a:pt x="722" y="43"/>
                  <a:pt x="722" y="43"/>
                </a:cubicBezTo>
                <a:cubicBezTo>
                  <a:pt x="721" y="24"/>
                  <a:pt x="721" y="3"/>
                  <a:pt x="722" y="0"/>
                </a:cubicBezTo>
                <a:cubicBezTo>
                  <a:pt x="0" y="0"/>
                  <a:pt x="0" y="0"/>
                  <a:pt x="0" y="0"/>
                </a:cubicBezTo>
                <a:lnTo>
                  <a:pt x="0" y="43"/>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7" name="Rectangle 7"/>
          <p:cNvSpPr>
            <a:spLocks noChangeArrowheads="1"/>
          </p:cNvSpPr>
          <p:nvPr/>
        </p:nvSpPr>
        <p:spPr bwMode="auto">
          <a:xfrm flipH="1">
            <a:off x="7580540" y="2810198"/>
            <a:ext cx="1839278" cy="350886"/>
          </a:xfrm>
          <a:prstGeom prst="rect">
            <a:avLst/>
          </a:prstGeom>
          <a:solidFill>
            <a:schemeClr val="accent2"/>
          </a:solidFill>
          <a:ln>
            <a:noFill/>
          </a:ln>
        </p:spPr>
        <p:txBody>
          <a:bodyPr vert="horz" wrap="square" lIns="91440" tIns="45720" rIns="91440" bIns="45720" numCol="1" anchor="t" anchorCtr="0" compatLnSpc="1"/>
          <a:lstStyle/>
          <a:p>
            <a:endParaRPr lang="en-US"/>
          </a:p>
        </p:txBody>
      </p:sp>
      <p:sp>
        <p:nvSpPr>
          <p:cNvPr id="8" name="Freeform 5"/>
          <p:cNvSpPr/>
          <p:nvPr/>
        </p:nvSpPr>
        <p:spPr bwMode="auto">
          <a:xfrm>
            <a:off x="6096000" y="4450725"/>
            <a:ext cx="799561" cy="1626445"/>
          </a:xfrm>
          <a:custGeom>
            <a:avLst/>
            <a:gdLst>
              <a:gd name="T0" fmla="*/ 2 w 340"/>
              <a:gd name="T1" fmla="*/ 690 h 690"/>
              <a:gd name="T2" fmla="*/ 114 w 340"/>
              <a:gd name="T3" fmla="*/ 669 h 690"/>
              <a:gd name="T4" fmla="*/ 340 w 340"/>
              <a:gd name="T5" fmla="*/ 345 h 690"/>
              <a:gd name="T6" fmla="*/ 0 w 340"/>
              <a:gd name="T7" fmla="*/ 0 h 690"/>
              <a:gd name="T8" fmla="*/ 0 w 340"/>
              <a:gd name="T9" fmla="*/ 43 h 690"/>
              <a:gd name="T10" fmla="*/ 297 w 340"/>
              <a:gd name="T11" fmla="*/ 345 h 690"/>
              <a:gd name="T12" fmla="*/ 2 w 340"/>
              <a:gd name="T13" fmla="*/ 648 h 690"/>
              <a:gd name="T14" fmla="*/ 0 w 340"/>
              <a:gd name="T15" fmla="*/ 648 h 690"/>
              <a:gd name="T16" fmla="*/ 0 w 340"/>
              <a:gd name="T17" fmla="*/ 690 h 690"/>
              <a:gd name="T18" fmla="*/ 2 w 340"/>
              <a:gd name="T19" fmla="*/ 69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690">
                <a:moveTo>
                  <a:pt x="2" y="690"/>
                </a:moveTo>
                <a:cubicBezTo>
                  <a:pt x="41" y="689"/>
                  <a:pt x="79" y="682"/>
                  <a:pt x="114" y="669"/>
                </a:cubicBezTo>
                <a:cubicBezTo>
                  <a:pt x="246" y="620"/>
                  <a:pt x="340" y="494"/>
                  <a:pt x="340" y="345"/>
                </a:cubicBezTo>
                <a:cubicBezTo>
                  <a:pt x="340" y="156"/>
                  <a:pt x="188" y="3"/>
                  <a:pt x="0" y="0"/>
                </a:cubicBezTo>
                <a:cubicBezTo>
                  <a:pt x="0" y="43"/>
                  <a:pt x="0" y="43"/>
                  <a:pt x="0" y="43"/>
                </a:cubicBezTo>
                <a:cubicBezTo>
                  <a:pt x="165" y="45"/>
                  <a:pt x="297" y="180"/>
                  <a:pt x="297" y="345"/>
                </a:cubicBezTo>
                <a:cubicBezTo>
                  <a:pt x="297" y="510"/>
                  <a:pt x="166" y="644"/>
                  <a:pt x="2" y="648"/>
                </a:cubicBezTo>
                <a:cubicBezTo>
                  <a:pt x="1" y="648"/>
                  <a:pt x="1" y="648"/>
                  <a:pt x="0" y="648"/>
                </a:cubicBezTo>
                <a:cubicBezTo>
                  <a:pt x="0" y="690"/>
                  <a:pt x="0" y="690"/>
                  <a:pt x="0" y="690"/>
                </a:cubicBezTo>
                <a:cubicBezTo>
                  <a:pt x="1" y="690"/>
                  <a:pt x="1" y="690"/>
                  <a:pt x="2" y="69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6"/>
          <p:cNvSpPr/>
          <p:nvPr/>
        </p:nvSpPr>
        <p:spPr bwMode="auto">
          <a:xfrm>
            <a:off x="4401967" y="4450725"/>
            <a:ext cx="1698348" cy="100664"/>
          </a:xfrm>
          <a:custGeom>
            <a:avLst/>
            <a:gdLst>
              <a:gd name="T0" fmla="*/ 0 w 722"/>
              <a:gd name="T1" fmla="*/ 43 h 43"/>
              <a:gd name="T2" fmla="*/ 722 w 722"/>
              <a:gd name="T3" fmla="*/ 43 h 43"/>
              <a:gd name="T4" fmla="*/ 722 w 722"/>
              <a:gd name="T5" fmla="*/ 0 h 43"/>
              <a:gd name="T6" fmla="*/ 0 w 722"/>
              <a:gd name="T7" fmla="*/ 0 h 43"/>
              <a:gd name="T8" fmla="*/ 0 w 722"/>
              <a:gd name="T9" fmla="*/ 43 h 43"/>
            </a:gdLst>
            <a:ahLst/>
            <a:cxnLst>
              <a:cxn ang="0">
                <a:pos x="T0" y="T1"/>
              </a:cxn>
              <a:cxn ang="0">
                <a:pos x="T2" y="T3"/>
              </a:cxn>
              <a:cxn ang="0">
                <a:pos x="T4" y="T5"/>
              </a:cxn>
              <a:cxn ang="0">
                <a:pos x="T6" y="T7"/>
              </a:cxn>
              <a:cxn ang="0">
                <a:pos x="T8" y="T9"/>
              </a:cxn>
            </a:cxnLst>
            <a:rect l="0" t="0" r="r" b="b"/>
            <a:pathLst>
              <a:path w="722" h="43">
                <a:moveTo>
                  <a:pt x="0" y="43"/>
                </a:moveTo>
                <a:cubicBezTo>
                  <a:pt x="722" y="43"/>
                  <a:pt x="722" y="43"/>
                  <a:pt x="722" y="43"/>
                </a:cubicBezTo>
                <a:cubicBezTo>
                  <a:pt x="721" y="24"/>
                  <a:pt x="721" y="3"/>
                  <a:pt x="722" y="0"/>
                </a:cubicBezTo>
                <a:cubicBezTo>
                  <a:pt x="0" y="0"/>
                  <a:pt x="0" y="0"/>
                  <a:pt x="0" y="0"/>
                </a:cubicBezTo>
                <a:lnTo>
                  <a:pt x="0" y="4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 name="Rectangle 7"/>
          <p:cNvSpPr>
            <a:spLocks noChangeArrowheads="1"/>
          </p:cNvSpPr>
          <p:nvPr/>
        </p:nvSpPr>
        <p:spPr bwMode="auto">
          <a:xfrm>
            <a:off x="2784150" y="4329928"/>
            <a:ext cx="1839278" cy="35088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2" name="Oval 73"/>
          <p:cNvSpPr/>
          <p:nvPr/>
        </p:nvSpPr>
        <p:spPr>
          <a:xfrm>
            <a:off x="5469004" y="1607735"/>
            <a:ext cx="1233501" cy="1233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74"/>
          <p:cNvSpPr/>
          <p:nvPr/>
        </p:nvSpPr>
        <p:spPr>
          <a:xfrm>
            <a:off x="5469004" y="3121416"/>
            <a:ext cx="1233501" cy="1233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46"/>
          <p:cNvSpPr>
            <a:spLocks noEditPoints="1"/>
          </p:cNvSpPr>
          <p:nvPr/>
        </p:nvSpPr>
        <p:spPr bwMode="auto">
          <a:xfrm>
            <a:off x="5844651" y="4946684"/>
            <a:ext cx="502697" cy="585912"/>
          </a:xfrm>
          <a:custGeom>
            <a:avLst/>
            <a:gdLst>
              <a:gd name="T0" fmla="*/ 1297 w 1345"/>
              <a:gd name="T1" fmla="*/ 1229 h 1565"/>
              <a:gd name="T2" fmla="*/ 1257 w 1345"/>
              <a:gd name="T3" fmla="*/ 1170 h 1565"/>
              <a:gd name="T4" fmla="*/ 1228 w 1345"/>
              <a:gd name="T5" fmla="*/ 1129 h 1565"/>
              <a:gd name="T6" fmla="*/ 1214 w 1345"/>
              <a:gd name="T7" fmla="*/ 1107 h 1565"/>
              <a:gd name="T8" fmla="*/ 1139 w 1345"/>
              <a:gd name="T9" fmla="*/ 992 h 1565"/>
              <a:gd name="T10" fmla="*/ 1066 w 1345"/>
              <a:gd name="T11" fmla="*/ 768 h 1565"/>
              <a:gd name="T12" fmla="*/ 1039 w 1345"/>
              <a:gd name="T13" fmla="*/ 587 h 1565"/>
              <a:gd name="T14" fmla="*/ 930 w 1345"/>
              <a:gd name="T15" fmla="*/ 394 h 1565"/>
              <a:gd name="T16" fmla="*/ 697 w 1345"/>
              <a:gd name="T17" fmla="*/ 344 h 1565"/>
              <a:gd name="T18" fmla="*/ 571 w 1345"/>
              <a:gd name="T19" fmla="*/ 297 h 1565"/>
              <a:gd name="T20" fmla="*/ 554 w 1345"/>
              <a:gd name="T21" fmla="*/ 233 h 1565"/>
              <a:gd name="T22" fmla="*/ 669 w 1345"/>
              <a:gd name="T23" fmla="*/ 118 h 1565"/>
              <a:gd name="T24" fmla="*/ 784 w 1345"/>
              <a:gd name="T25" fmla="*/ 195 h 1565"/>
              <a:gd name="T26" fmla="*/ 858 w 1345"/>
              <a:gd name="T27" fmla="*/ 228 h 1565"/>
              <a:gd name="T28" fmla="*/ 891 w 1345"/>
              <a:gd name="T29" fmla="*/ 154 h 1565"/>
              <a:gd name="T30" fmla="*/ 666 w 1345"/>
              <a:gd name="T31" fmla="*/ 3 h 1565"/>
              <a:gd name="T32" fmla="*/ 508 w 1345"/>
              <a:gd name="T33" fmla="*/ 72 h 1565"/>
              <a:gd name="T34" fmla="*/ 439 w 1345"/>
              <a:gd name="T35" fmla="*/ 230 h 1565"/>
              <a:gd name="T36" fmla="*/ 472 w 1345"/>
              <a:gd name="T37" fmla="*/ 356 h 1565"/>
              <a:gd name="T38" fmla="*/ 724 w 1345"/>
              <a:gd name="T39" fmla="*/ 456 h 1565"/>
              <a:gd name="T40" fmla="*/ 857 w 1345"/>
              <a:gd name="T41" fmla="*/ 483 h 1565"/>
              <a:gd name="T42" fmla="*/ 857 w 1345"/>
              <a:gd name="T43" fmla="*/ 483 h 1565"/>
              <a:gd name="T44" fmla="*/ 927 w 1345"/>
              <a:gd name="T45" fmla="*/ 609 h 1565"/>
              <a:gd name="T46" fmla="*/ 951 w 1345"/>
              <a:gd name="T47" fmla="*/ 778 h 1565"/>
              <a:gd name="T48" fmla="*/ 1041 w 1345"/>
              <a:gd name="T49" fmla="*/ 1052 h 1565"/>
              <a:gd name="T50" fmla="*/ 1118 w 1345"/>
              <a:gd name="T51" fmla="*/ 1171 h 1565"/>
              <a:gd name="T52" fmla="*/ 1133 w 1345"/>
              <a:gd name="T53" fmla="*/ 1192 h 1565"/>
              <a:gd name="T54" fmla="*/ 1163 w 1345"/>
              <a:gd name="T55" fmla="*/ 1236 h 1565"/>
              <a:gd name="T56" fmla="*/ 1200 w 1345"/>
              <a:gd name="T57" fmla="*/ 1290 h 1565"/>
              <a:gd name="T58" fmla="*/ 1211 w 1345"/>
              <a:gd name="T59" fmla="*/ 1321 h 1565"/>
              <a:gd name="T60" fmla="*/ 1191 w 1345"/>
              <a:gd name="T61" fmla="*/ 1348 h 1565"/>
              <a:gd name="T62" fmla="*/ 1102 w 1345"/>
              <a:gd name="T63" fmla="*/ 1391 h 1565"/>
              <a:gd name="T64" fmla="*/ 749 w 1345"/>
              <a:gd name="T65" fmla="*/ 1449 h 1565"/>
              <a:gd name="T66" fmla="*/ 596 w 1345"/>
              <a:gd name="T67" fmla="*/ 1449 h 1565"/>
              <a:gd name="T68" fmla="*/ 243 w 1345"/>
              <a:gd name="T69" fmla="*/ 1391 h 1565"/>
              <a:gd name="T70" fmla="*/ 154 w 1345"/>
              <a:gd name="T71" fmla="*/ 1348 h 1565"/>
              <a:gd name="T72" fmla="*/ 134 w 1345"/>
              <a:gd name="T73" fmla="*/ 1321 h 1565"/>
              <a:gd name="T74" fmla="*/ 145 w 1345"/>
              <a:gd name="T75" fmla="*/ 1290 h 1565"/>
              <a:gd name="T76" fmla="*/ 182 w 1345"/>
              <a:gd name="T77" fmla="*/ 1236 h 1565"/>
              <a:gd name="T78" fmla="*/ 212 w 1345"/>
              <a:gd name="T79" fmla="*/ 1192 h 1565"/>
              <a:gd name="T80" fmla="*/ 227 w 1345"/>
              <a:gd name="T81" fmla="*/ 1171 h 1565"/>
              <a:gd name="T82" fmla="*/ 304 w 1345"/>
              <a:gd name="T83" fmla="*/ 1052 h 1565"/>
              <a:gd name="T84" fmla="*/ 394 w 1345"/>
              <a:gd name="T85" fmla="*/ 778 h 1565"/>
              <a:gd name="T86" fmla="*/ 418 w 1345"/>
              <a:gd name="T87" fmla="*/ 609 h 1565"/>
              <a:gd name="T88" fmla="*/ 438 w 1345"/>
              <a:gd name="T89" fmla="*/ 547 h 1565"/>
              <a:gd name="T90" fmla="*/ 411 w 1345"/>
              <a:gd name="T91" fmla="*/ 470 h 1565"/>
              <a:gd name="T92" fmla="*/ 334 w 1345"/>
              <a:gd name="T93" fmla="*/ 498 h 1565"/>
              <a:gd name="T94" fmla="*/ 305 w 1345"/>
              <a:gd name="T95" fmla="*/ 587 h 1565"/>
              <a:gd name="T96" fmla="*/ 279 w 1345"/>
              <a:gd name="T97" fmla="*/ 767 h 1565"/>
              <a:gd name="T98" fmla="*/ 205 w 1345"/>
              <a:gd name="T99" fmla="*/ 992 h 1565"/>
              <a:gd name="T100" fmla="*/ 131 w 1345"/>
              <a:gd name="T101" fmla="*/ 1107 h 1565"/>
              <a:gd name="T102" fmla="*/ 116 w 1345"/>
              <a:gd name="T103" fmla="*/ 1128 h 1565"/>
              <a:gd name="T104" fmla="*/ 87 w 1345"/>
              <a:gd name="T105" fmla="*/ 1170 h 1565"/>
              <a:gd name="T106" fmla="*/ 47 w 1345"/>
              <a:gd name="T107" fmla="*/ 1228 h 1565"/>
              <a:gd name="T108" fmla="*/ 79 w 1345"/>
              <a:gd name="T109" fmla="*/ 1436 h 1565"/>
              <a:gd name="T110" fmla="*/ 208 w 1345"/>
              <a:gd name="T111" fmla="*/ 1502 h 1565"/>
              <a:gd name="T112" fmla="*/ 592 w 1345"/>
              <a:gd name="T113" fmla="*/ 1565 h 1565"/>
              <a:gd name="T114" fmla="*/ 753 w 1345"/>
              <a:gd name="T115" fmla="*/ 1565 h 1565"/>
              <a:gd name="T116" fmla="*/ 1137 w 1345"/>
              <a:gd name="T117" fmla="*/ 1502 h 1565"/>
              <a:gd name="T118" fmla="*/ 1266 w 1345"/>
              <a:gd name="T119" fmla="*/ 1436 h 1565"/>
              <a:gd name="T120" fmla="*/ 1297 w 1345"/>
              <a:gd name="T121" fmla="*/ 1229 h 1565"/>
              <a:gd name="T122" fmla="*/ 1297 w 1345"/>
              <a:gd name="T123" fmla="*/ 1229 h 1565"/>
              <a:gd name="T124" fmla="*/ 1297 w 1345"/>
              <a:gd name="T125" fmla="*/ 1229 h 1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5" h="1565">
                <a:moveTo>
                  <a:pt x="1297" y="1229"/>
                </a:moveTo>
                <a:cubicBezTo>
                  <a:pt x="1284" y="1209"/>
                  <a:pt x="1270" y="1189"/>
                  <a:pt x="1257" y="1170"/>
                </a:cubicBezTo>
                <a:cubicBezTo>
                  <a:pt x="1247" y="1156"/>
                  <a:pt x="1237" y="1142"/>
                  <a:pt x="1228" y="1129"/>
                </a:cubicBezTo>
                <a:cubicBezTo>
                  <a:pt x="1223" y="1121"/>
                  <a:pt x="1219" y="1114"/>
                  <a:pt x="1214" y="1107"/>
                </a:cubicBezTo>
                <a:cubicBezTo>
                  <a:pt x="1189" y="1070"/>
                  <a:pt x="1163" y="1031"/>
                  <a:pt x="1139" y="992"/>
                </a:cubicBezTo>
                <a:cubicBezTo>
                  <a:pt x="1098" y="925"/>
                  <a:pt x="1074" y="851"/>
                  <a:pt x="1066" y="768"/>
                </a:cubicBezTo>
                <a:cubicBezTo>
                  <a:pt x="1060" y="707"/>
                  <a:pt x="1051" y="646"/>
                  <a:pt x="1039" y="587"/>
                </a:cubicBezTo>
                <a:cubicBezTo>
                  <a:pt x="1023" y="505"/>
                  <a:pt x="986" y="440"/>
                  <a:pt x="930" y="394"/>
                </a:cubicBezTo>
                <a:cubicBezTo>
                  <a:pt x="866" y="341"/>
                  <a:pt x="783" y="324"/>
                  <a:pt x="697" y="344"/>
                </a:cubicBezTo>
                <a:cubicBezTo>
                  <a:pt x="646" y="357"/>
                  <a:pt x="595" y="337"/>
                  <a:pt x="571" y="297"/>
                </a:cubicBezTo>
                <a:cubicBezTo>
                  <a:pt x="559" y="278"/>
                  <a:pt x="554" y="256"/>
                  <a:pt x="554" y="233"/>
                </a:cubicBezTo>
                <a:cubicBezTo>
                  <a:pt x="556" y="172"/>
                  <a:pt x="608" y="120"/>
                  <a:pt x="669" y="118"/>
                </a:cubicBezTo>
                <a:cubicBezTo>
                  <a:pt x="720" y="117"/>
                  <a:pt x="766" y="148"/>
                  <a:pt x="784" y="195"/>
                </a:cubicBezTo>
                <a:cubicBezTo>
                  <a:pt x="795" y="224"/>
                  <a:pt x="828" y="239"/>
                  <a:pt x="858" y="228"/>
                </a:cubicBezTo>
                <a:cubicBezTo>
                  <a:pt x="888" y="217"/>
                  <a:pt x="903" y="183"/>
                  <a:pt x="891" y="154"/>
                </a:cubicBezTo>
                <a:cubicBezTo>
                  <a:pt x="856" y="61"/>
                  <a:pt x="765" y="0"/>
                  <a:pt x="666" y="3"/>
                </a:cubicBezTo>
                <a:cubicBezTo>
                  <a:pt x="607" y="5"/>
                  <a:pt x="550" y="29"/>
                  <a:pt x="508" y="72"/>
                </a:cubicBezTo>
                <a:cubicBezTo>
                  <a:pt x="465" y="115"/>
                  <a:pt x="441" y="171"/>
                  <a:pt x="439" y="230"/>
                </a:cubicBezTo>
                <a:cubicBezTo>
                  <a:pt x="438" y="274"/>
                  <a:pt x="449" y="318"/>
                  <a:pt x="472" y="356"/>
                </a:cubicBezTo>
                <a:cubicBezTo>
                  <a:pt x="522" y="440"/>
                  <a:pt x="623" y="480"/>
                  <a:pt x="724" y="456"/>
                </a:cubicBezTo>
                <a:cubicBezTo>
                  <a:pt x="760" y="447"/>
                  <a:pt x="812" y="445"/>
                  <a:pt x="857" y="483"/>
                </a:cubicBezTo>
                <a:cubicBezTo>
                  <a:pt x="857" y="483"/>
                  <a:pt x="857" y="483"/>
                  <a:pt x="857" y="483"/>
                </a:cubicBezTo>
                <a:cubicBezTo>
                  <a:pt x="893" y="512"/>
                  <a:pt x="916" y="553"/>
                  <a:pt x="927" y="609"/>
                </a:cubicBezTo>
                <a:cubicBezTo>
                  <a:pt x="938" y="664"/>
                  <a:pt x="946" y="721"/>
                  <a:pt x="951" y="778"/>
                </a:cubicBezTo>
                <a:cubicBezTo>
                  <a:pt x="961" y="878"/>
                  <a:pt x="991" y="970"/>
                  <a:pt x="1041" y="1052"/>
                </a:cubicBezTo>
                <a:cubicBezTo>
                  <a:pt x="1066" y="1093"/>
                  <a:pt x="1093" y="1132"/>
                  <a:pt x="1118" y="1171"/>
                </a:cubicBezTo>
                <a:cubicBezTo>
                  <a:pt x="1123" y="1178"/>
                  <a:pt x="1128" y="1185"/>
                  <a:pt x="1133" y="1192"/>
                </a:cubicBezTo>
                <a:cubicBezTo>
                  <a:pt x="1143" y="1207"/>
                  <a:pt x="1153" y="1222"/>
                  <a:pt x="1163" y="1236"/>
                </a:cubicBezTo>
                <a:cubicBezTo>
                  <a:pt x="1176" y="1254"/>
                  <a:pt x="1189" y="1272"/>
                  <a:pt x="1200" y="1290"/>
                </a:cubicBezTo>
                <a:cubicBezTo>
                  <a:pt x="1205" y="1298"/>
                  <a:pt x="1213" y="1311"/>
                  <a:pt x="1211" y="1321"/>
                </a:cubicBezTo>
                <a:cubicBezTo>
                  <a:pt x="1210" y="1328"/>
                  <a:pt x="1203" y="1338"/>
                  <a:pt x="1191" y="1348"/>
                </a:cubicBezTo>
                <a:cubicBezTo>
                  <a:pt x="1166" y="1369"/>
                  <a:pt x="1134" y="1381"/>
                  <a:pt x="1102" y="1391"/>
                </a:cubicBezTo>
                <a:cubicBezTo>
                  <a:pt x="1001" y="1424"/>
                  <a:pt x="889" y="1442"/>
                  <a:pt x="749" y="1449"/>
                </a:cubicBezTo>
                <a:cubicBezTo>
                  <a:pt x="596" y="1449"/>
                  <a:pt x="596" y="1449"/>
                  <a:pt x="596" y="1449"/>
                </a:cubicBezTo>
                <a:cubicBezTo>
                  <a:pt x="456" y="1442"/>
                  <a:pt x="344" y="1424"/>
                  <a:pt x="243" y="1391"/>
                </a:cubicBezTo>
                <a:cubicBezTo>
                  <a:pt x="212" y="1381"/>
                  <a:pt x="179" y="1369"/>
                  <a:pt x="154" y="1348"/>
                </a:cubicBezTo>
                <a:cubicBezTo>
                  <a:pt x="142" y="1337"/>
                  <a:pt x="135" y="1328"/>
                  <a:pt x="134" y="1321"/>
                </a:cubicBezTo>
                <a:cubicBezTo>
                  <a:pt x="132" y="1311"/>
                  <a:pt x="140" y="1298"/>
                  <a:pt x="145" y="1290"/>
                </a:cubicBezTo>
                <a:cubicBezTo>
                  <a:pt x="156" y="1272"/>
                  <a:pt x="169" y="1254"/>
                  <a:pt x="182" y="1236"/>
                </a:cubicBezTo>
                <a:cubicBezTo>
                  <a:pt x="192" y="1222"/>
                  <a:pt x="202" y="1207"/>
                  <a:pt x="212" y="1192"/>
                </a:cubicBezTo>
                <a:cubicBezTo>
                  <a:pt x="217" y="1185"/>
                  <a:pt x="222" y="1178"/>
                  <a:pt x="227" y="1171"/>
                </a:cubicBezTo>
                <a:cubicBezTo>
                  <a:pt x="252" y="1132"/>
                  <a:pt x="279" y="1093"/>
                  <a:pt x="304" y="1052"/>
                </a:cubicBezTo>
                <a:cubicBezTo>
                  <a:pt x="354" y="970"/>
                  <a:pt x="384" y="878"/>
                  <a:pt x="394" y="778"/>
                </a:cubicBezTo>
                <a:cubicBezTo>
                  <a:pt x="399" y="721"/>
                  <a:pt x="407" y="664"/>
                  <a:pt x="418" y="609"/>
                </a:cubicBezTo>
                <a:cubicBezTo>
                  <a:pt x="423" y="586"/>
                  <a:pt x="429" y="565"/>
                  <a:pt x="438" y="547"/>
                </a:cubicBezTo>
                <a:cubicBezTo>
                  <a:pt x="452" y="518"/>
                  <a:pt x="439" y="484"/>
                  <a:pt x="411" y="470"/>
                </a:cubicBezTo>
                <a:cubicBezTo>
                  <a:pt x="382" y="457"/>
                  <a:pt x="348" y="469"/>
                  <a:pt x="334" y="498"/>
                </a:cubicBezTo>
                <a:cubicBezTo>
                  <a:pt x="321" y="525"/>
                  <a:pt x="311" y="555"/>
                  <a:pt x="305" y="587"/>
                </a:cubicBezTo>
                <a:cubicBezTo>
                  <a:pt x="293" y="645"/>
                  <a:pt x="284" y="706"/>
                  <a:pt x="279" y="767"/>
                </a:cubicBezTo>
                <a:cubicBezTo>
                  <a:pt x="271" y="850"/>
                  <a:pt x="247" y="924"/>
                  <a:pt x="205" y="992"/>
                </a:cubicBezTo>
                <a:cubicBezTo>
                  <a:pt x="181" y="1030"/>
                  <a:pt x="156" y="1069"/>
                  <a:pt x="131" y="1107"/>
                </a:cubicBezTo>
                <a:cubicBezTo>
                  <a:pt x="126" y="1114"/>
                  <a:pt x="121" y="1121"/>
                  <a:pt x="116" y="1128"/>
                </a:cubicBezTo>
                <a:cubicBezTo>
                  <a:pt x="107" y="1142"/>
                  <a:pt x="97" y="1155"/>
                  <a:pt x="87" y="1170"/>
                </a:cubicBezTo>
                <a:cubicBezTo>
                  <a:pt x="74" y="1189"/>
                  <a:pt x="60" y="1208"/>
                  <a:pt x="47" y="1228"/>
                </a:cubicBezTo>
                <a:cubicBezTo>
                  <a:pt x="0" y="1304"/>
                  <a:pt x="11" y="1377"/>
                  <a:pt x="79" y="1436"/>
                </a:cubicBezTo>
                <a:cubicBezTo>
                  <a:pt x="119" y="1470"/>
                  <a:pt x="164" y="1488"/>
                  <a:pt x="208" y="1502"/>
                </a:cubicBezTo>
                <a:cubicBezTo>
                  <a:pt x="319" y="1538"/>
                  <a:pt x="441" y="1558"/>
                  <a:pt x="592" y="1565"/>
                </a:cubicBezTo>
                <a:cubicBezTo>
                  <a:pt x="753" y="1565"/>
                  <a:pt x="753" y="1565"/>
                  <a:pt x="753" y="1565"/>
                </a:cubicBezTo>
                <a:cubicBezTo>
                  <a:pt x="904" y="1558"/>
                  <a:pt x="1026" y="1538"/>
                  <a:pt x="1137" y="1502"/>
                </a:cubicBezTo>
                <a:cubicBezTo>
                  <a:pt x="1180" y="1488"/>
                  <a:pt x="1226" y="1471"/>
                  <a:pt x="1266" y="1436"/>
                </a:cubicBezTo>
                <a:cubicBezTo>
                  <a:pt x="1334" y="1377"/>
                  <a:pt x="1345" y="1303"/>
                  <a:pt x="1297" y="1229"/>
                </a:cubicBezTo>
                <a:close/>
                <a:moveTo>
                  <a:pt x="1297" y="1229"/>
                </a:moveTo>
                <a:cubicBezTo>
                  <a:pt x="1297" y="1229"/>
                  <a:pt x="1297" y="1229"/>
                  <a:pt x="1297" y="1229"/>
                </a:cubicBezTo>
              </a:path>
            </a:pathLst>
          </a:custGeom>
          <a:solidFill>
            <a:schemeClr val="bg1"/>
          </a:solidFill>
          <a:ln>
            <a:noFill/>
          </a:ln>
        </p:spPr>
        <p:txBody>
          <a:bodyPr vert="horz" wrap="square" lIns="91440" tIns="45720" rIns="91440" bIns="45720" numCol="1" anchor="t" anchorCtr="0" compatLnSpc="1"/>
          <a:lstStyle/>
          <a:p>
            <a:endParaRPr lang="id-ID"/>
          </a:p>
        </p:txBody>
      </p:sp>
      <p:sp>
        <p:nvSpPr>
          <p:cNvPr id="30" name="Rectangle 29"/>
          <p:cNvSpPr/>
          <p:nvPr/>
        </p:nvSpPr>
        <p:spPr>
          <a:xfrm>
            <a:off x="1809384" y="1703404"/>
            <a:ext cx="3355700" cy="2308324"/>
          </a:xfrm>
          <a:prstGeom prst="rect">
            <a:avLst/>
          </a:prstGeom>
        </p:spPr>
        <p:txBody>
          <a:bodyPr wrap="square">
            <a:spAutoFit/>
          </a:bodyPr>
          <a:lstStyle/>
          <a:p>
            <a:pPr lvl="0" algn="ctr">
              <a:defRPr/>
            </a:pP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以计算机和军工配套为目标，以开发逻辑电路为主要产 品，初步建立集成电路工业基础及相关设备、仪器、材料的配套条件</a:t>
            </a:r>
          </a:p>
        </p:txBody>
      </p:sp>
      <p:sp>
        <p:nvSpPr>
          <p:cNvPr id="31" name="Rectangle 30"/>
          <p:cNvSpPr/>
          <p:nvPr/>
        </p:nvSpPr>
        <p:spPr>
          <a:xfrm>
            <a:off x="3146442" y="1299427"/>
            <a:ext cx="1092141" cy="337185"/>
          </a:xfrm>
          <a:prstGeom prst="rect">
            <a:avLst/>
          </a:prstGeom>
        </p:spPr>
        <p:txBody>
          <a:bodyPr wrap="square">
            <a:spAutoFit/>
          </a:bodyPr>
          <a:lstStyle/>
          <a:p>
            <a:pPr lvl="0" algn="ctr">
              <a:defRPr/>
            </a:pPr>
            <a:r>
              <a:rPr lang="zh-CN" altLang="en-US" sz="1600" b="1" dirty="0">
                <a:solidFill>
                  <a:schemeClr val="bg1"/>
                </a:solidFill>
                <a:latin typeface="思源黑体 CN Normal" panose="020B0400000000000000" pitchFamily="34" charset="-122"/>
                <a:ea typeface="思源黑体 CN Normal" panose="020B0400000000000000" pitchFamily="34" charset="-122"/>
                <a:cs typeface="Open Sans" pitchFamily="34" charset="0"/>
                <a:sym typeface="+mn-ea"/>
              </a:rPr>
              <a:t>萌芽期</a:t>
            </a:r>
            <a:endParaRPr kumimoji="0" lang="zh-CN" altLang="en-US" sz="1600" b="1"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32" name="Rectangle 29"/>
          <p:cNvSpPr/>
          <p:nvPr/>
        </p:nvSpPr>
        <p:spPr>
          <a:xfrm>
            <a:off x="6785294" y="3197209"/>
            <a:ext cx="4282780" cy="1938992"/>
          </a:xfrm>
          <a:prstGeom prst="rect">
            <a:avLst/>
          </a:prstGeom>
        </p:spPr>
        <p:txBody>
          <a:bodyPr wrap="square">
            <a:spAutoFit/>
          </a:bodyPr>
          <a:lstStyle/>
          <a:p>
            <a:pPr lvl="0" algn="ctr">
              <a:defRPr/>
            </a:pP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主要引进美国二手设备，改善集成电路装备水平，在“治散治乱”的同时，以消费类整机作为配套重点，较好地解决了彩电集成电路的国产化</a:t>
            </a:r>
          </a:p>
        </p:txBody>
      </p:sp>
      <p:sp>
        <p:nvSpPr>
          <p:cNvPr id="33" name="Rectangle 30"/>
          <p:cNvSpPr/>
          <p:nvPr/>
        </p:nvSpPr>
        <p:spPr>
          <a:xfrm>
            <a:off x="7942833" y="2823672"/>
            <a:ext cx="1092141" cy="337185"/>
          </a:xfrm>
          <a:prstGeom prst="rect">
            <a:avLst/>
          </a:prstGeom>
        </p:spPr>
        <p:txBody>
          <a:bodyPr wrap="square">
            <a:spAutoFit/>
          </a:bodyPr>
          <a:lstStyle/>
          <a:p>
            <a:pPr lvl="0" algn="ctr">
              <a:defRPr/>
            </a:pPr>
            <a:r>
              <a:rPr lang="zh-CN" altLang="en-US" sz="1600" b="1" dirty="0">
                <a:solidFill>
                  <a:schemeClr val="bg1"/>
                </a:solidFill>
                <a:latin typeface="思源黑体 CN Normal" panose="020B0400000000000000" pitchFamily="34" charset="-122"/>
                <a:ea typeface="思源黑体 CN Normal" panose="020B0400000000000000" pitchFamily="34" charset="-122"/>
                <a:cs typeface="Open Sans" pitchFamily="34" charset="0"/>
                <a:sym typeface="+mn-ea"/>
              </a:rPr>
              <a:t>起步期</a:t>
            </a:r>
            <a:endParaRPr kumimoji="0" lang="zh-CN" altLang="en-US" sz="1600" b="1"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34" name="Rectangle 29"/>
          <p:cNvSpPr/>
          <p:nvPr/>
        </p:nvSpPr>
        <p:spPr>
          <a:xfrm>
            <a:off x="1103431" y="4738514"/>
            <a:ext cx="4386066" cy="1938992"/>
          </a:xfrm>
          <a:prstGeom prst="rect">
            <a:avLst/>
          </a:prstGeom>
        </p:spPr>
        <p:txBody>
          <a:bodyPr wrap="square">
            <a:spAutoFit/>
          </a:bodyPr>
          <a:lstStyle/>
          <a:p>
            <a:pPr lvl="0" algn="ctr">
              <a:defRPr/>
            </a:pP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以</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908</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工程、</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909</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工程为重点，以</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CAD</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为突破口，抓好科技攻关和北方科研开发基地的建设，为信息产业服务，集成电路行业取得了新的发展。</a:t>
            </a:r>
          </a:p>
        </p:txBody>
      </p:sp>
      <p:sp>
        <p:nvSpPr>
          <p:cNvPr id="35" name="Rectangle 30"/>
          <p:cNvSpPr/>
          <p:nvPr/>
        </p:nvSpPr>
        <p:spPr>
          <a:xfrm>
            <a:off x="3005326" y="4344331"/>
            <a:ext cx="1374372" cy="338554"/>
          </a:xfrm>
          <a:prstGeom prst="rect">
            <a:avLst/>
          </a:prstGeom>
        </p:spPr>
        <p:txBody>
          <a:bodyPr wrap="square">
            <a:spAutoFit/>
          </a:bodyPr>
          <a:lstStyle/>
          <a:p>
            <a:pPr lvl="0" algn="ctr">
              <a:defRPr/>
            </a:pPr>
            <a:r>
              <a:rPr lang="zh-CN" altLang="en-US" sz="1600" b="1" dirty="0">
                <a:solidFill>
                  <a:schemeClr val="bg1"/>
                </a:solidFill>
                <a:latin typeface="思源黑体 CN Normal" panose="020B0400000000000000" pitchFamily="34" charset="-122"/>
                <a:ea typeface="思源黑体 CN Normal" panose="020B0400000000000000" pitchFamily="34" charset="-122"/>
                <a:cs typeface="Open Sans" pitchFamily="34" charset="0"/>
                <a:sym typeface="+mn-ea"/>
              </a:rPr>
              <a:t>快速发展期</a:t>
            </a:r>
            <a:endParaRPr kumimoji="0" lang="zh-CN" altLang="en-US" sz="1600" b="1"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grpSp>
        <p:nvGrpSpPr>
          <p:cNvPr id="36" name="Group 35"/>
          <p:cNvGrpSpPr/>
          <p:nvPr/>
        </p:nvGrpSpPr>
        <p:grpSpPr>
          <a:xfrm>
            <a:off x="553148" y="534688"/>
            <a:ext cx="11640226" cy="6323312"/>
            <a:chOff x="553148" y="534688"/>
            <a:chExt cx="11640226" cy="6323312"/>
          </a:xfrm>
        </p:grpSpPr>
        <p:grpSp>
          <p:nvGrpSpPr>
            <p:cNvPr id="37" name="Group 63"/>
            <p:cNvGrpSpPr/>
            <p:nvPr/>
          </p:nvGrpSpPr>
          <p:grpSpPr>
            <a:xfrm>
              <a:off x="553148" y="534688"/>
              <a:ext cx="4270413" cy="547070"/>
              <a:chOff x="9454548" y="259790"/>
              <a:chExt cx="4270413" cy="547070"/>
            </a:xfrm>
            <a:gradFill>
              <a:gsLst>
                <a:gs pos="0">
                  <a:schemeClr val="accent1"/>
                </a:gs>
                <a:gs pos="100000">
                  <a:schemeClr val="accent2"/>
                </a:gs>
              </a:gsLst>
              <a:lin ang="0" scaled="1"/>
            </a:gradFill>
          </p:grpSpPr>
          <p:grpSp>
            <p:nvGrpSpPr>
              <p:cNvPr id="40" name="Group 64"/>
              <p:cNvGrpSpPr/>
              <p:nvPr/>
            </p:nvGrpSpPr>
            <p:grpSpPr>
              <a:xfrm>
                <a:off x="9454548" y="259790"/>
                <a:ext cx="4270413" cy="547070"/>
                <a:chOff x="9454548" y="259790"/>
                <a:chExt cx="4270413" cy="547070"/>
              </a:xfrm>
              <a:grpFill/>
            </p:grpSpPr>
            <p:sp>
              <p:nvSpPr>
                <p:cNvPr id="42" name="Rectangle: Rounded Corners 71"/>
                <p:cNvSpPr/>
                <p:nvPr/>
              </p:nvSpPr>
              <p:spPr>
                <a:xfrm>
                  <a:off x="10004830" y="259790"/>
                  <a:ext cx="3720131" cy="5470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3"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41"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8" name="文本框 49"/>
            <p:cNvSpPr txBox="1"/>
            <p:nvPr/>
          </p:nvSpPr>
          <p:spPr>
            <a:xfrm>
              <a:off x="1243267" y="621035"/>
              <a:ext cx="3580294"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我国集成电路产业发展历程</a:t>
              </a:r>
            </a:p>
          </p:txBody>
        </p:sp>
        <p:sp>
          <p:nvSpPr>
            <p:cNvPr id="39"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46" name="Rectangle 30">
            <a:extLst>
              <a:ext uri="{FF2B5EF4-FFF2-40B4-BE49-F238E27FC236}">
                <a16:creationId xmlns:a16="http://schemas.microsoft.com/office/drawing/2014/main" id="{A3F6CA4C-92F6-482F-BDA0-492DEEA28196}"/>
              </a:ext>
            </a:extLst>
          </p:cNvPr>
          <p:cNvSpPr/>
          <p:nvPr/>
        </p:nvSpPr>
        <p:spPr>
          <a:xfrm>
            <a:off x="5549928" y="1910783"/>
            <a:ext cx="1092141" cy="584775"/>
          </a:xfrm>
          <a:prstGeom prst="rect">
            <a:avLst/>
          </a:prstGeom>
        </p:spPr>
        <p:txBody>
          <a:bodyPr wrap="square">
            <a:spAutoFit/>
          </a:bodyPr>
          <a:lstStyle/>
          <a:p>
            <a:pPr lvl="0" algn="ctr">
              <a:defRPr/>
            </a:pPr>
            <a:r>
              <a:rPr lang="en-US" altLang="zh-CN" sz="1600" b="1" dirty="0">
                <a:solidFill>
                  <a:schemeClr val="bg1"/>
                </a:solidFill>
                <a:latin typeface="思源黑体 CN Normal" panose="020B0400000000000000" pitchFamily="34" charset="-122"/>
                <a:ea typeface="思源黑体 CN Normal" panose="020B0400000000000000" pitchFamily="34" charset="-122"/>
                <a:cs typeface="Open Sans" pitchFamily="34" charset="0"/>
                <a:sym typeface="+mn-ea"/>
              </a:rPr>
              <a:t>1965</a:t>
            </a:r>
            <a:r>
              <a:rPr lang="zh-CN" altLang="en-US" sz="1600" b="1" dirty="0">
                <a:solidFill>
                  <a:schemeClr val="bg1"/>
                </a:solidFill>
                <a:latin typeface="思源黑体 CN Normal" panose="020B0400000000000000" pitchFamily="34" charset="-122"/>
                <a:ea typeface="思源黑体 CN Normal" panose="020B0400000000000000" pitchFamily="34" charset="-122"/>
                <a:cs typeface="Open Sans" pitchFamily="34" charset="0"/>
                <a:sym typeface="+mn-ea"/>
              </a:rPr>
              <a:t>年</a:t>
            </a:r>
            <a:r>
              <a:rPr lang="en-US" altLang="zh-CN" sz="1600" b="1" dirty="0">
                <a:solidFill>
                  <a:schemeClr val="bg1"/>
                </a:solidFill>
                <a:latin typeface="思源黑体 CN Normal" panose="020B0400000000000000" pitchFamily="34" charset="-122"/>
                <a:ea typeface="思源黑体 CN Normal" panose="020B0400000000000000" pitchFamily="34" charset="-122"/>
                <a:cs typeface="Open Sans" pitchFamily="34" charset="0"/>
                <a:sym typeface="+mn-ea"/>
              </a:rPr>
              <a:t>-1978</a:t>
            </a:r>
            <a:r>
              <a:rPr lang="zh-CN" altLang="en-US" sz="1600" b="1" dirty="0">
                <a:solidFill>
                  <a:schemeClr val="bg1"/>
                </a:solidFill>
                <a:latin typeface="思源黑体 CN Normal" panose="020B0400000000000000" pitchFamily="34" charset="-122"/>
                <a:ea typeface="思源黑体 CN Normal" panose="020B0400000000000000" pitchFamily="34" charset="-122"/>
                <a:cs typeface="Open Sans" pitchFamily="34" charset="0"/>
                <a:sym typeface="+mn-ea"/>
              </a:rPr>
              <a:t>年</a:t>
            </a:r>
            <a:endParaRPr kumimoji="0" lang="zh-CN" altLang="en-US" sz="1600" b="1"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47" name="Rectangle 30">
            <a:extLst>
              <a:ext uri="{FF2B5EF4-FFF2-40B4-BE49-F238E27FC236}">
                <a16:creationId xmlns:a16="http://schemas.microsoft.com/office/drawing/2014/main" id="{AA18C800-6AF2-4D5B-A8B6-1CE6CF05430E}"/>
              </a:ext>
            </a:extLst>
          </p:cNvPr>
          <p:cNvSpPr/>
          <p:nvPr/>
        </p:nvSpPr>
        <p:spPr>
          <a:xfrm>
            <a:off x="5539681" y="3422953"/>
            <a:ext cx="1092141" cy="584775"/>
          </a:xfrm>
          <a:prstGeom prst="rect">
            <a:avLst/>
          </a:prstGeom>
        </p:spPr>
        <p:txBody>
          <a:bodyPr wrap="square">
            <a:spAutoFit/>
          </a:bodyPr>
          <a:lstStyle/>
          <a:p>
            <a:pPr lvl="0" algn="ctr">
              <a:defRPr/>
            </a:pPr>
            <a:r>
              <a:rPr lang="en-US" altLang="zh-CN" sz="1600" b="1" dirty="0">
                <a:solidFill>
                  <a:schemeClr val="bg1"/>
                </a:solidFill>
                <a:latin typeface="思源黑体 CN Normal" panose="020B0400000000000000" pitchFamily="34" charset="-122"/>
                <a:ea typeface="思源黑体 CN Normal" panose="020B0400000000000000" pitchFamily="34" charset="-122"/>
                <a:cs typeface="Open Sans" pitchFamily="34" charset="0"/>
                <a:sym typeface="+mn-ea"/>
              </a:rPr>
              <a:t>1978</a:t>
            </a:r>
            <a:r>
              <a:rPr lang="zh-CN" altLang="en-US" sz="1600" b="1" dirty="0">
                <a:solidFill>
                  <a:schemeClr val="bg1"/>
                </a:solidFill>
                <a:latin typeface="思源黑体 CN Normal" panose="020B0400000000000000" pitchFamily="34" charset="-122"/>
                <a:ea typeface="思源黑体 CN Normal" panose="020B0400000000000000" pitchFamily="34" charset="-122"/>
                <a:cs typeface="Open Sans" pitchFamily="34" charset="0"/>
                <a:sym typeface="+mn-ea"/>
              </a:rPr>
              <a:t>年</a:t>
            </a:r>
            <a:r>
              <a:rPr lang="en-US" altLang="zh-CN" sz="1600" b="1" dirty="0">
                <a:solidFill>
                  <a:schemeClr val="bg1"/>
                </a:solidFill>
                <a:latin typeface="思源黑体 CN Normal" panose="020B0400000000000000" pitchFamily="34" charset="-122"/>
                <a:ea typeface="思源黑体 CN Normal" panose="020B0400000000000000" pitchFamily="34" charset="-122"/>
                <a:cs typeface="Open Sans" pitchFamily="34" charset="0"/>
                <a:sym typeface="+mn-ea"/>
              </a:rPr>
              <a:t>-1990</a:t>
            </a:r>
            <a:r>
              <a:rPr lang="zh-CN" altLang="en-US" sz="1600" b="1" dirty="0">
                <a:solidFill>
                  <a:schemeClr val="bg1"/>
                </a:solidFill>
                <a:latin typeface="思源黑体 CN Normal" panose="020B0400000000000000" pitchFamily="34" charset="-122"/>
                <a:ea typeface="思源黑体 CN Normal" panose="020B0400000000000000" pitchFamily="34" charset="-122"/>
                <a:cs typeface="Open Sans" pitchFamily="34" charset="0"/>
                <a:sym typeface="+mn-ea"/>
              </a:rPr>
              <a:t>年</a:t>
            </a:r>
            <a:endParaRPr kumimoji="0" lang="zh-CN" altLang="en-US" sz="1600" b="1"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48" name="Oval 73">
            <a:extLst>
              <a:ext uri="{FF2B5EF4-FFF2-40B4-BE49-F238E27FC236}">
                <a16:creationId xmlns:a16="http://schemas.microsoft.com/office/drawing/2014/main" id="{13CB144E-F690-40CF-BB57-4B79433885B3}"/>
              </a:ext>
            </a:extLst>
          </p:cNvPr>
          <p:cNvSpPr/>
          <p:nvPr/>
        </p:nvSpPr>
        <p:spPr>
          <a:xfrm>
            <a:off x="5469002" y="4617259"/>
            <a:ext cx="1233501" cy="1233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30">
            <a:extLst>
              <a:ext uri="{FF2B5EF4-FFF2-40B4-BE49-F238E27FC236}">
                <a16:creationId xmlns:a16="http://schemas.microsoft.com/office/drawing/2014/main" id="{3D78E140-15E5-4900-8352-A62989F85B06}"/>
              </a:ext>
            </a:extLst>
          </p:cNvPr>
          <p:cNvSpPr/>
          <p:nvPr/>
        </p:nvSpPr>
        <p:spPr>
          <a:xfrm>
            <a:off x="5557582" y="4983134"/>
            <a:ext cx="1092141" cy="584775"/>
          </a:xfrm>
          <a:prstGeom prst="rect">
            <a:avLst/>
          </a:prstGeom>
        </p:spPr>
        <p:txBody>
          <a:bodyPr wrap="square">
            <a:spAutoFit/>
          </a:bodyPr>
          <a:lstStyle/>
          <a:p>
            <a:pPr lvl="0" algn="ctr">
              <a:defRPr/>
            </a:pPr>
            <a:r>
              <a:rPr lang="en-US" altLang="zh-CN" sz="1600" b="1" dirty="0">
                <a:solidFill>
                  <a:schemeClr val="bg1"/>
                </a:solidFill>
                <a:latin typeface="思源黑体 CN Normal" panose="020B0400000000000000" pitchFamily="34" charset="-122"/>
                <a:ea typeface="思源黑体 CN Normal" panose="020B0400000000000000" pitchFamily="34" charset="-122"/>
                <a:cs typeface="Open Sans" pitchFamily="34" charset="0"/>
                <a:sym typeface="+mn-ea"/>
              </a:rPr>
              <a:t>1990</a:t>
            </a:r>
            <a:r>
              <a:rPr lang="zh-CN" altLang="en-US" sz="1600" b="1" dirty="0">
                <a:solidFill>
                  <a:schemeClr val="bg1"/>
                </a:solidFill>
                <a:latin typeface="思源黑体 CN Normal" panose="020B0400000000000000" pitchFamily="34" charset="-122"/>
                <a:ea typeface="思源黑体 CN Normal" panose="020B0400000000000000" pitchFamily="34" charset="-122"/>
                <a:cs typeface="Open Sans" pitchFamily="34" charset="0"/>
                <a:sym typeface="+mn-ea"/>
              </a:rPr>
              <a:t>年</a:t>
            </a:r>
            <a:r>
              <a:rPr lang="en-US" altLang="zh-CN" sz="1600" b="1" dirty="0">
                <a:solidFill>
                  <a:schemeClr val="bg1"/>
                </a:solidFill>
                <a:latin typeface="思源黑体 CN Normal" panose="020B0400000000000000" pitchFamily="34" charset="-122"/>
                <a:ea typeface="思源黑体 CN Normal" panose="020B0400000000000000" pitchFamily="34" charset="-122"/>
                <a:cs typeface="Open Sans" pitchFamily="34" charset="0"/>
                <a:sym typeface="+mn-ea"/>
              </a:rPr>
              <a:t>-2000</a:t>
            </a:r>
            <a:r>
              <a:rPr lang="zh-CN" altLang="en-US" sz="1600" b="1" dirty="0">
                <a:solidFill>
                  <a:schemeClr val="bg1"/>
                </a:solidFill>
                <a:latin typeface="思源黑体 CN Normal" panose="020B0400000000000000" pitchFamily="34" charset="-122"/>
                <a:ea typeface="思源黑体 CN Normal" panose="020B0400000000000000" pitchFamily="34" charset="-122"/>
                <a:cs typeface="Open Sans" pitchFamily="34" charset="0"/>
                <a:sym typeface="+mn-ea"/>
              </a:rPr>
              <a:t>年</a:t>
            </a:r>
            <a:endParaRPr kumimoji="0" lang="zh-CN" altLang="en-US" sz="1600" b="1"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anim calcmode="lin" valueType="num">
                                      <p:cBhvr>
                                        <p:cTn id="24" dur="1000" fill="hold"/>
                                        <p:tgtEl>
                                          <p:spTgt spid="33"/>
                                        </p:tgtEl>
                                        <p:attrNameLst>
                                          <p:attrName>ppt_x</p:attrName>
                                        </p:attrNameLst>
                                      </p:cBhvr>
                                      <p:tavLst>
                                        <p:tav tm="0">
                                          <p:val>
                                            <p:strVal val="#ppt_x"/>
                                          </p:val>
                                        </p:tav>
                                        <p:tav tm="100000">
                                          <p:val>
                                            <p:strVal val="#ppt_x"/>
                                          </p:val>
                                        </p:tav>
                                      </p:tavLst>
                                    </p:anim>
                                    <p:anim calcmode="lin" valueType="num">
                                      <p:cBhvr>
                                        <p:cTn id="25" dur="1000" fill="hold"/>
                                        <p:tgtEl>
                                          <p:spTgt spid="3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1000"/>
                                        <p:tgtEl>
                                          <p:spTgt spid="34"/>
                                        </p:tgtEl>
                                      </p:cBhvr>
                                    </p:animEffect>
                                    <p:anim calcmode="lin" valueType="num">
                                      <p:cBhvr>
                                        <p:cTn id="30" dur="1000" fill="hold"/>
                                        <p:tgtEl>
                                          <p:spTgt spid="34"/>
                                        </p:tgtEl>
                                        <p:attrNameLst>
                                          <p:attrName>ppt_x</p:attrName>
                                        </p:attrNameLst>
                                      </p:cBhvr>
                                      <p:tavLst>
                                        <p:tav tm="0">
                                          <p:val>
                                            <p:strVal val="#ppt_x"/>
                                          </p:val>
                                        </p:tav>
                                        <p:tav tm="100000">
                                          <p:val>
                                            <p:strVal val="#ppt_x"/>
                                          </p:val>
                                        </p:tav>
                                      </p:tavLst>
                                    </p:anim>
                                    <p:anim calcmode="lin" valueType="num">
                                      <p:cBhvr>
                                        <p:cTn id="31" dur="1000" fill="hold"/>
                                        <p:tgtEl>
                                          <p:spTgt spid="3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1000"/>
                                        <p:tgtEl>
                                          <p:spTgt spid="35"/>
                                        </p:tgtEl>
                                      </p:cBhvr>
                                    </p:animEffect>
                                    <p:anim calcmode="lin" valueType="num">
                                      <p:cBhvr>
                                        <p:cTn id="35" dur="1000" fill="hold"/>
                                        <p:tgtEl>
                                          <p:spTgt spid="35"/>
                                        </p:tgtEl>
                                        <p:attrNameLst>
                                          <p:attrName>ppt_x</p:attrName>
                                        </p:attrNameLst>
                                      </p:cBhvr>
                                      <p:tavLst>
                                        <p:tav tm="0">
                                          <p:val>
                                            <p:strVal val="#ppt_x"/>
                                          </p:val>
                                        </p:tav>
                                        <p:tav tm="100000">
                                          <p:val>
                                            <p:strVal val="#ppt_x"/>
                                          </p:val>
                                        </p:tav>
                                      </p:tavLst>
                                    </p:anim>
                                    <p:anim calcmode="lin" valueType="num">
                                      <p:cBhvr>
                                        <p:cTn id="36" dur="1000" fill="hold"/>
                                        <p:tgtEl>
                                          <p:spTgt spid="3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1000"/>
                                        <p:tgtEl>
                                          <p:spTgt spid="46"/>
                                        </p:tgtEl>
                                      </p:cBhvr>
                                    </p:animEffect>
                                    <p:anim calcmode="lin" valueType="num">
                                      <p:cBhvr>
                                        <p:cTn id="40" dur="1000" fill="hold"/>
                                        <p:tgtEl>
                                          <p:spTgt spid="46"/>
                                        </p:tgtEl>
                                        <p:attrNameLst>
                                          <p:attrName>ppt_x</p:attrName>
                                        </p:attrNameLst>
                                      </p:cBhvr>
                                      <p:tavLst>
                                        <p:tav tm="0">
                                          <p:val>
                                            <p:strVal val="#ppt_x"/>
                                          </p:val>
                                        </p:tav>
                                        <p:tav tm="100000">
                                          <p:val>
                                            <p:strVal val="#ppt_x"/>
                                          </p:val>
                                        </p:tav>
                                      </p:tavLst>
                                    </p:anim>
                                    <p:anim calcmode="lin" valueType="num">
                                      <p:cBhvr>
                                        <p:cTn id="41" dur="1000" fill="hold"/>
                                        <p:tgtEl>
                                          <p:spTgt spid="4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1000"/>
                                        <p:tgtEl>
                                          <p:spTgt spid="47"/>
                                        </p:tgtEl>
                                      </p:cBhvr>
                                    </p:animEffect>
                                    <p:anim calcmode="lin" valueType="num">
                                      <p:cBhvr>
                                        <p:cTn id="45" dur="1000" fill="hold"/>
                                        <p:tgtEl>
                                          <p:spTgt spid="47"/>
                                        </p:tgtEl>
                                        <p:attrNameLst>
                                          <p:attrName>ppt_x</p:attrName>
                                        </p:attrNameLst>
                                      </p:cBhvr>
                                      <p:tavLst>
                                        <p:tav tm="0">
                                          <p:val>
                                            <p:strVal val="#ppt_x"/>
                                          </p:val>
                                        </p:tav>
                                        <p:tav tm="100000">
                                          <p:val>
                                            <p:strVal val="#ppt_x"/>
                                          </p:val>
                                        </p:tav>
                                      </p:tavLst>
                                    </p:anim>
                                    <p:anim calcmode="lin" valueType="num">
                                      <p:cBhvr>
                                        <p:cTn id="46" dur="1000" fill="hold"/>
                                        <p:tgtEl>
                                          <p:spTgt spid="4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1000"/>
                                        <p:tgtEl>
                                          <p:spTgt spid="49"/>
                                        </p:tgtEl>
                                      </p:cBhvr>
                                    </p:animEffect>
                                    <p:anim calcmode="lin" valueType="num">
                                      <p:cBhvr>
                                        <p:cTn id="50" dur="1000" fill="hold"/>
                                        <p:tgtEl>
                                          <p:spTgt spid="49"/>
                                        </p:tgtEl>
                                        <p:attrNameLst>
                                          <p:attrName>ppt_x</p:attrName>
                                        </p:attrNameLst>
                                      </p:cBhvr>
                                      <p:tavLst>
                                        <p:tav tm="0">
                                          <p:val>
                                            <p:strVal val="#ppt_x"/>
                                          </p:val>
                                        </p:tav>
                                        <p:tav tm="100000">
                                          <p:val>
                                            <p:strVal val="#ppt_x"/>
                                          </p:val>
                                        </p:tav>
                                      </p:tavLst>
                                    </p:anim>
                                    <p:anim calcmode="lin" valueType="num">
                                      <p:cBhvr>
                                        <p:cTn id="5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P spid="46" grpId="0"/>
      <p:bldP spid="47" grpId="0"/>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553148" y="647218"/>
            <a:ext cx="11640226" cy="6210782"/>
            <a:chOff x="553148" y="647218"/>
            <a:chExt cx="11640226" cy="6210782"/>
          </a:xfrm>
        </p:grpSpPr>
        <p:grpSp>
          <p:nvGrpSpPr>
            <p:cNvPr id="48" name="Group 63"/>
            <p:cNvGrpSpPr/>
            <p:nvPr/>
          </p:nvGrpSpPr>
          <p:grpSpPr>
            <a:xfrm>
              <a:off x="553148" y="647218"/>
              <a:ext cx="1422318" cy="293466"/>
              <a:chOff x="9454548" y="372320"/>
              <a:chExt cx="1422318" cy="293466"/>
            </a:xfrm>
            <a:gradFill>
              <a:gsLst>
                <a:gs pos="0">
                  <a:schemeClr val="accent1"/>
                </a:gs>
                <a:gs pos="100000">
                  <a:schemeClr val="accent2"/>
                </a:gs>
              </a:gsLst>
              <a:lin ang="0" scaled="1"/>
            </a:gradFill>
          </p:grpSpPr>
          <p:sp>
            <p:nvSpPr>
              <p:cNvPr id="54"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2"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0"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81" name="Rectangle: Rounded Corners 71">
            <a:extLst>
              <a:ext uri="{FF2B5EF4-FFF2-40B4-BE49-F238E27FC236}">
                <a16:creationId xmlns:a16="http://schemas.microsoft.com/office/drawing/2014/main" id="{ADFCABCD-13F5-4E96-914E-F3B8FFF6C778}"/>
              </a:ext>
            </a:extLst>
          </p:cNvPr>
          <p:cNvSpPr/>
          <p:nvPr/>
        </p:nvSpPr>
        <p:spPr>
          <a:xfrm>
            <a:off x="1103434" y="534688"/>
            <a:ext cx="2689248" cy="547070"/>
          </a:xfrm>
          <a:prstGeom prst="roundRect">
            <a:avLst>
              <a:gd name="adj" fmla="val 50000"/>
            </a:avLst>
          </a:prstGeom>
          <a:gradFill>
            <a:gsLst>
              <a:gs pos="0">
                <a:schemeClr val="accent1"/>
              </a:gs>
              <a:gs pos="100000">
                <a:schemeClr val="accent2"/>
              </a:gs>
            </a:gsLst>
            <a:lin ang="0" scaled="1"/>
          </a:grad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0" name="文本框 49">
            <a:extLst>
              <a:ext uri="{FF2B5EF4-FFF2-40B4-BE49-F238E27FC236}">
                <a16:creationId xmlns:a16="http://schemas.microsoft.com/office/drawing/2014/main" id="{B1317C7E-398F-40C4-905F-79903B63EDD2}"/>
              </a:ext>
            </a:extLst>
          </p:cNvPr>
          <p:cNvSpPr txBox="1"/>
          <p:nvPr/>
        </p:nvSpPr>
        <p:spPr>
          <a:xfrm>
            <a:off x="1243267" y="621035"/>
            <a:ext cx="2451780"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芯片产业受制于人</a:t>
            </a:r>
          </a:p>
        </p:txBody>
      </p:sp>
      <p:sp>
        <p:nvSpPr>
          <p:cNvPr id="11" name="Rectangle 29">
            <a:extLst>
              <a:ext uri="{FF2B5EF4-FFF2-40B4-BE49-F238E27FC236}">
                <a16:creationId xmlns:a16="http://schemas.microsoft.com/office/drawing/2014/main" id="{915D0AB7-8BDA-4470-AD2B-3F37C932B3CE}"/>
              </a:ext>
            </a:extLst>
          </p:cNvPr>
          <p:cNvSpPr/>
          <p:nvPr/>
        </p:nvSpPr>
        <p:spPr>
          <a:xfrm>
            <a:off x="814146" y="1433240"/>
            <a:ext cx="4100754" cy="3785652"/>
          </a:xfrm>
          <a:prstGeom prst="rect">
            <a:avLst/>
          </a:prstGeom>
        </p:spPr>
        <p:txBody>
          <a:bodyPr wrap="square">
            <a:spAutoFit/>
          </a:bodyPr>
          <a:lstStyle/>
          <a:p>
            <a:pPr lvl="0">
              <a:defRPr/>
            </a:pP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    中国人使用手机采用的芯片中，只有不足两成是我国自主研发生产的，至于</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4G</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手机采用的芯片，则基本上都是依靠国外进口。工信部的数据显示，</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2013</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年我国集成电路进口额高达</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2313</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亿美元，同比增长</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20.5%</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，而海关总署数据显示同期我国原油进口总额约</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2196</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亿美元。</a:t>
            </a:r>
          </a:p>
        </p:txBody>
      </p:sp>
      <p:pic>
        <p:nvPicPr>
          <p:cNvPr id="2" name="图片 1">
            <a:extLst>
              <a:ext uri="{FF2B5EF4-FFF2-40B4-BE49-F238E27FC236}">
                <a16:creationId xmlns:a16="http://schemas.microsoft.com/office/drawing/2014/main" id="{37EAAFFC-9266-4816-83A1-FEC3A2943B65}"/>
              </a:ext>
            </a:extLst>
          </p:cNvPr>
          <p:cNvPicPr>
            <a:picLocks noChangeAspect="1"/>
          </p:cNvPicPr>
          <p:nvPr/>
        </p:nvPicPr>
        <p:blipFill>
          <a:blip r:embed="rId4"/>
          <a:stretch>
            <a:fillRect/>
          </a:stretch>
        </p:blipFill>
        <p:spPr>
          <a:xfrm>
            <a:off x="6050973" y="621035"/>
            <a:ext cx="1871676" cy="1857389"/>
          </a:xfrm>
          <a:prstGeom prst="rect">
            <a:avLst/>
          </a:prstGeom>
        </p:spPr>
      </p:pic>
      <p:pic>
        <p:nvPicPr>
          <p:cNvPr id="1028" name="Picture 4" descr="智能手机 的图像结果">
            <a:extLst>
              <a:ext uri="{FF2B5EF4-FFF2-40B4-BE49-F238E27FC236}">
                <a16:creationId xmlns:a16="http://schemas.microsoft.com/office/drawing/2014/main" id="{01F5068C-7DC7-41B2-A675-D001DBE0DC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9631" y="3075708"/>
            <a:ext cx="3595029" cy="35950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智能手机 的图像结果">
            <a:extLst>
              <a:ext uri="{FF2B5EF4-FFF2-40B4-BE49-F238E27FC236}">
                <a16:creationId xmlns:a16="http://schemas.microsoft.com/office/drawing/2014/main" id="{D33AC1C7-6F85-45E4-81B5-FD8DCA2391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5699" y="436419"/>
            <a:ext cx="3048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47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553148" y="647218"/>
            <a:ext cx="11640226" cy="6210782"/>
            <a:chOff x="553148" y="647218"/>
            <a:chExt cx="11640226" cy="6210782"/>
          </a:xfrm>
        </p:grpSpPr>
        <p:grpSp>
          <p:nvGrpSpPr>
            <p:cNvPr id="48" name="Group 63"/>
            <p:cNvGrpSpPr/>
            <p:nvPr/>
          </p:nvGrpSpPr>
          <p:grpSpPr>
            <a:xfrm>
              <a:off x="553148" y="647218"/>
              <a:ext cx="1422318" cy="293466"/>
              <a:chOff x="9454548" y="372320"/>
              <a:chExt cx="1422318" cy="293466"/>
            </a:xfrm>
            <a:gradFill>
              <a:gsLst>
                <a:gs pos="0">
                  <a:schemeClr val="accent1"/>
                </a:gs>
                <a:gs pos="100000">
                  <a:schemeClr val="accent2"/>
                </a:gs>
              </a:gsLst>
              <a:lin ang="0" scaled="1"/>
            </a:gradFill>
          </p:grpSpPr>
          <p:sp>
            <p:nvSpPr>
              <p:cNvPr id="54"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2"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0"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81" name="Rectangle: Rounded Corners 71">
            <a:extLst>
              <a:ext uri="{FF2B5EF4-FFF2-40B4-BE49-F238E27FC236}">
                <a16:creationId xmlns:a16="http://schemas.microsoft.com/office/drawing/2014/main" id="{ADFCABCD-13F5-4E96-914E-F3B8FFF6C778}"/>
              </a:ext>
            </a:extLst>
          </p:cNvPr>
          <p:cNvSpPr/>
          <p:nvPr/>
        </p:nvSpPr>
        <p:spPr>
          <a:xfrm>
            <a:off x="1103434" y="534688"/>
            <a:ext cx="2689248" cy="547070"/>
          </a:xfrm>
          <a:prstGeom prst="roundRect">
            <a:avLst>
              <a:gd name="adj" fmla="val 50000"/>
            </a:avLst>
          </a:prstGeom>
          <a:gradFill>
            <a:gsLst>
              <a:gs pos="0">
                <a:schemeClr val="accent1"/>
              </a:gs>
              <a:gs pos="100000">
                <a:schemeClr val="accent2"/>
              </a:gs>
            </a:gsLst>
            <a:lin ang="0" scaled="1"/>
          </a:grad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0" name="文本框 49">
            <a:extLst>
              <a:ext uri="{FF2B5EF4-FFF2-40B4-BE49-F238E27FC236}">
                <a16:creationId xmlns:a16="http://schemas.microsoft.com/office/drawing/2014/main" id="{B1317C7E-398F-40C4-905F-79903B63EDD2}"/>
              </a:ext>
            </a:extLst>
          </p:cNvPr>
          <p:cNvSpPr txBox="1"/>
          <p:nvPr/>
        </p:nvSpPr>
        <p:spPr>
          <a:xfrm>
            <a:off x="1243267" y="621035"/>
            <a:ext cx="2451780"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芯片产业受制于人</a:t>
            </a:r>
          </a:p>
        </p:txBody>
      </p:sp>
      <p:sp>
        <p:nvSpPr>
          <p:cNvPr id="11" name="Rectangle 29">
            <a:extLst>
              <a:ext uri="{FF2B5EF4-FFF2-40B4-BE49-F238E27FC236}">
                <a16:creationId xmlns:a16="http://schemas.microsoft.com/office/drawing/2014/main" id="{915D0AB7-8BDA-4470-AD2B-3F37C932B3CE}"/>
              </a:ext>
            </a:extLst>
          </p:cNvPr>
          <p:cNvSpPr/>
          <p:nvPr/>
        </p:nvSpPr>
        <p:spPr>
          <a:xfrm>
            <a:off x="814146" y="1433240"/>
            <a:ext cx="10688590" cy="3046988"/>
          </a:xfrm>
          <a:prstGeom prst="rect">
            <a:avLst/>
          </a:prstGeom>
        </p:spPr>
        <p:txBody>
          <a:bodyPr wrap="square">
            <a:spAutoFit/>
          </a:bodyPr>
          <a:lstStyle/>
          <a:p>
            <a:pPr lvl="0">
              <a:defRPr/>
            </a:pP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    事实上，中国有十余年集成电路进口额超过石油，长期居各类进口产品之首。一直以来，我国芯片产业受制干人。国务院发展研究中心发布的</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二十国集团国家创新竞争力黄皮书</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指出，中国关键核心技术对外依赖度高，</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80%</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芯片都靠进口。我国一年制造</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11.8</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亿部手机、</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3.5</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亿台计算机、</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1.3</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亿台彩电，都是世界第一，但嵌在其中的芯片专利费用却让中国企业沦为国际厂商的打工者。发展集成电路的重要性和必要性在全国已有共识。申科院半导体研究所研究员吴南健说，各种芯片中，</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CPU</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、储存器等我国都无法自给，一些有规模的公司，也多数是给低端手机做配套，而高价值产品基本已被国外公司垄断。</a:t>
            </a:r>
          </a:p>
        </p:txBody>
      </p:sp>
      <p:pic>
        <p:nvPicPr>
          <p:cNvPr id="2050" name="Picture 2" descr="智能手机 的图像结果">
            <a:extLst>
              <a:ext uri="{FF2B5EF4-FFF2-40B4-BE49-F238E27FC236}">
                <a16:creationId xmlns:a16="http://schemas.microsoft.com/office/drawing/2014/main" id="{2DAFF201-20DE-4E01-99C6-4FB3001CA1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6543"/>
          <a:stretch/>
        </p:blipFill>
        <p:spPr bwMode="auto">
          <a:xfrm>
            <a:off x="683647" y="4831710"/>
            <a:ext cx="4514850" cy="1446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0932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3"/>
          <p:cNvSpPr/>
          <p:nvPr/>
        </p:nvSpPr>
        <p:spPr>
          <a:xfrm rot="5400000">
            <a:off x="78970" y="5473930"/>
            <a:ext cx="1305098" cy="146304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 name="Freeform: Shape 3"/>
          <p:cNvSpPr/>
          <p:nvPr/>
        </p:nvSpPr>
        <p:spPr>
          <a:xfrm>
            <a:off x="7745506" y="2384612"/>
            <a:ext cx="4446495" cy="4473389"/>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 name="Oval 3"/>
          <p:cNvSpPr/>
          <p:nvPr/>
        </p:nvSpPr>
        <p:spPr>
          <a:xfrm>
            <a:off x="6096000" y="1411207"/>
            <a:ext cx="4141694" cy="4141694"/>
          </a:xfrm>
          <a:prstGeom prst="ellipse">
            <a:avLst/>
          </a:prstGeom>
          <a:solidFill>
            <a:schemeClr val="bg1"/>
          </a:solidFill>
          <a:ln>
            <a:noFill/>
          </a:ln>
          <a:effectLst>
            <a:outerShdw blurRad="876300" dist="215900" dir="5400000" sx="91000" sy="91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endParaRPr>
          </a:p>
        </p:txBody>
      </p:sp>
      <p:sp>
        <p:nvSpPr>
          <p:cNvPr id="6" name="文本框 21"/>
          <p:cNvSpPr txBox="1"/>
          <p:nvPr/>
        </p:nvSpPr>
        <p:spPr>
          <a:xfrm>
            <a:off x="7396124" y="2697224"/>
            <a:ext cx="1541446" cy="1569660"/>
          </a:xfrm>
          <a:prstGeom prst="rect">
            <a:avLst/>
          </a:prstGeom>
          <a:ln w="12700">
            <a:miter lim="400000"/>
          </a:ln>
        </p:spPr>
        <p:txBody>
          <a:bodyPr wrap="none" lIns="45719" rIns="45719">
            <a:spAutoFit/>
          </a:bodyPr>
          <a:lstStyle>
            <a:lvl1pPr algn="ctr">
              <a:defRPr sz="11500" b="1">
                <a:solidFill>
                  <a:srgbClr val="FFFFFF"/>
                </a:solidFill>
                <a:latin typeface="A思源黑体—03"/>
                <a:ea typeface="A思源黑体—03"/>
                <a:cs typeface="A思源黑体—03"/>
                <a:sym typeface="A思源黑体—03"/>
              </a:defRPr>
            </a:lvl1pPr>
          </a:lstStyle>
          <a:p>
            <a:r>
              <a:rPr sz="9600">
                <a:solidFill>
                  <a:schemeClr val="accent1"/>
                </a:solidFill>
                <a:latin typeface="Source Han Sans CN" panose="020B0400000000000000" pitchFamily="34" charset="-128"/>
                <a:ea typeface="Source Han Sans CN" panose="020B0400000000000000" pitchFamily="34" charset="-128"/>
              </a:rPr>
              <a:t>01</a:t>
            </a:r>
          </a:p>
        </p:txBody>
      </p:sp>
      <p:sp>
        <p:nvSpPr>
          <p:cNvPr id="7" name="矩形 22"/>
          <p:cNvSpPr txBox="1"/>
          <p:nvPr/>
        </p:nvSpPr>
        <p:spPr>
          <a:xfrm>
            <a:off x="116451" y="2758779"/>
            <a:ext cx="6229162" cy="1446550"/>
          </a:xfrm>
          <a:prstGeom prst="rect">
            <a:avLst/>
          </a:prstGeom>
          <a:ln w="12700">
            <a:miter lim="400000"/>
          </a:ln>
        </p:spPr>
        <p:txBody>
          <a:bodyPr wrap="square" lIns="45719" rIns="45719">
            <a:spAutoFit/>
          </a:bodyPr>
          <a:lstStyle>
            <a:lvl1pPr algn="ctr" defTabSz="1219200">
              <a:defRPr sz="4800" b="1" spc="400">
                <a:solidFill>
                  <a:srgbClr val="404040"/>
                </a:solidFill>
                <a:latin typeface="A思源黑体—06"/>
                <a:ea typeface="A思源黑体—06"/>
                <a:cs typeface="A思源黑体—06"/>
                <a:sym typeface="A思源黑体—06"/>
              </a:defRPr>
            </a:lvl1pPr>
          </a:lstStyle>
          <a:p>
            <a:r>
              <a:rPr lang="zh-CN" altLang="en-US" sz="88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全球视野</a:t>
            </a:r>
          </a:p>
        </p:txBody>
      </p:sp>
      <p:pic>
        <p:nvPicPr>
          <p:cNvPr id="16" name="图片 1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650" y="-27741"/>
            <a:ext cx="2609850" cy="1255990"/>
          </a:xfrm>
          <a:prstGeom prst="rect">
            <a:avLst/>
          </a:prstGeom>
        </p:spPr>
      </p:pic>
      <p:pic>
        <p:nvPicPr>
          <p:cNvPr id="9" name="图片 8" descr="南门线条"/>
          <p:cNvPicPr>
            <a:picLocks noChangeAspect="1"/>
          </p:cNvPicPr>
          <p:nvPr/>
        </p:nvPicPr>
        <p:blipFill>
          <a:blip r:embed="rId4">
            <a:alphaModFix amt="60000"/>
          </a:blip>
          <a:srcRect t="30472" b="36741"/>
          <a:stretch>
            <a:fillRect/>
          </a:stretch>
        </p:blipFill>
        <p:spPr>
          <a:xfrm>
            <a:off x="0" y="2973070"/>
            <a:ext cx="8371840" cy="4117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1+#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250" fill="hold"/>
                                        <p:tgtEl>
                                          <p:spTgt spid="3"/>
                                        </p:tgtEl>
                                        <p:attrNameLst>
                                          <p:attrName>ppt_x</p:attrName>
                                        </p:attrNameLst>
                                      </p:cBhvr>
                                      <p:tavLst>
                                        <p:tav tm="0">
                                          <p:val>
                                            <p:strVal val="1+#ppt_w/2"/>
                                          </p:val>
                                        </p:tav>
                                        <p:tav tm="100000">
                                          <p:val>
                                            <p:strVal val="#ppt_x"/>
                                          </p:val>
                                        </p:tav>
                                      </p:tavLst>
                                    </p:anim>
                                    <p:anim calcmode="lin" valueType="num">
                                      <p:cBhvr additive="base">
                                        <p:cTn id="12"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553148" y="647218"/>
            <a:ext cx="11640226" cy="6210782"/>
            <a:chOff x="553148" y="647218"/>
            <a:chExt cx="11640226" cy="6210782"/>
          </a:xfrm>
        </p:grpSpPr>
        <p:grpSp>
          <p:nvGrpSpPr>
            <p:cNvPr id="48" name="Group 63"/>
            <p:cNvGrpSpPr/>
            <p:nvPr/>
          </p:nvGrpSpPr>
          <p:grpSpPr>
            <a:xfrm>
              <a:off x="553148" y="647218"/>
              <a:ext cx="1422318" cy="293466"/>
              <a:chOff x="9454548" y="372320"/>
              <a:chExt cx="1422318" cy="293466"/>
            </a:xfrm>
            <a:gradFill>
              <a:gsLst>
                <a:gs pos="0">
                  <a:schemeClr val="accent1"/>
                </a:gs>
                <a:gs pos="100000">
                  <a:schemeClr val="accent2"/>
                </a:gs>
              </a:gsLst>
              <a:lin ang="0" scaled="1"/>
            </a:gradFill>
          </p:grpSpPr>
          <p:sp>
            <p:nvSpPr>
              <p:cNvPr id="54"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2"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0"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81" name="Rectangle: Rounded Corners 71">
            <a:extLst>
              <a:ext uri="{FF2B5EF4-FFF2-40B4-BE49-F238E27FC236}">
                <a16:creationId xmlns:a16="http://schemas.microsoft.com/office/drawing/2014/main" id="{ADFCABCD-13F5-4E96-914E-F3B8FFF6C778}"/>
              </a:ext>
            </a:extLst>
          </p:cNvPr>
          <p:cNvSpPr/>
          <p:nvPr/>
        </p:nvSpPr>
        <p:spPr>
          <a:xfrm>
            <a:off x="1103433" y="534688"/>
            <a:ext cx="2710032" cy="547070"/>
          </a:xfrm>
          <a:prstGeom prst="roundRect">
            <a:avLst>
              <a:gd name="adj" fmla="val 50000"/>
            </a:avLst>
          </a:prstGeom>
          <a:gradFill>
            <a:gsLst>
              <a:gs pos="0">
                <a:schemeClr val="accent1"/>
              </a:gs>
              <a:gs pos="100000">
                <a:schemeClr val="accent2"/>
              </a:gs>
            </a:gsLst>
            <a:lin ang="0" scaled="1"/>
          </a:grad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0" name="文本框 49">
            <a:extLst>
              <a:ext uri="{FF2B5EF4-FFF2-40B4-BE49-F238E27FC236}">
                <a16:creationId xmlns:a16="http://schemas.microsoft.com/office/drawing/2014/main" id="{B1317C7E-398F-40C4-905F-79903B63EDD2}"/>
              </a:ext>
            </a:extLst>
          </p:cNvPr>
          <p:cNvSpPr txBox="1"/>
          <p:nvPr/>
        </p:nvSpPr>
        <p:spPr>
          <a:xfrm>
            <a:off x="1243267" y="621035"/>
            <a:ext cx="2451780"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芯片产业受制于人</a:t>
            </a:r>
          </a:p>
        </p:txBody>
      </p:sp>
      <p:pic>
        <p:nvPicPr>
          <p:cNvPr id="2" name="图片 1">
            <a:extLst>
              <a:ext uri="{FF2B5EF4-FFF2-40B4-BE49-F238E27FC236}">
                <a16:creationId xmlns:a16="http://schemas.microsoft.com/office/drawing/2014/main" id="{A46C60F9-D241-4FD8-9600-0D93FB7B4E5A}"/>
              </a:ext>
            </a:extLst>
          </p:cNvPr>
          <p:cNvPicPr>
            <a:picLocks noChangeAspect="1"/>
          </p:cNvPicPr>
          <p:nvPr/>
        </p:nvPicPr>
        <p:blipFill>
          <a:blip r:embed="rId4"/>
          <a:stretch>
            <a:fillRect/>
          </a:stretch>
        </p:blipFill>
        <p:spPr>
          <a:xfrm>
            <a:off x="2792025" y="1273539"/>
            <a:ext cx="6607950" cy="5190153"/>
          </a:xfrm>
          <a:prstGeom prst="rect">
            <a:avLst/>
          </a:prstGeom>
        </p:spPr>
      </p:pic>
    </p:spTree>
    <p:extLst>
      <p:ext uri="{BB962C8B-B14F-4D97-AF65-F5344CB8AC3E}">
        <p14:creationId xmlns:p14="http://schemas.microsoft.com/office/powerpoint/2010/main" val="11506897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553148" y="647218"/>
            <a:ext cx="11640226" cy="6210782"/>
            <a:chOff x="553148" y="647218"/>
            <a:chExt cx="11640226" cy="6210782"/>
          </a:xfrm>
        </p:grpSpPr>
        <p:grpSp>
          <p:nvGrpSpPr>
            <p:cNvPr id="48" name="Group 63"/>
            <p:cNvGrpSpPr/>
            <p:nvPr/>
          </p:nvGrpSpPr>
          <p:grpSpPr>
            <a:xfrm>
              <a:off x="553148" y="647218"/>
              <a:ext cx="1422318" cy="293466"/>
              <a:chOff x="9454548" y="372320"/>
              <a:chExt cx="1422318" cy="293466"/>
            </a:xfrm>
            <a:gradFill>
              <a:gsLst>
                <a:gs pos="0">
                  <a:schemeClr val="accent1"/>
                </a:gs>
                <a:gs pos="100000">
                  <a:schemeClr val="accent2"/>
                </a:gs>
              </a:gsLst>
              <a:lin ang="0" scaled="1"/>
            </a:gradFill>
          </p:grpSpPr>
          <p:sp>
            <p:nvSpPr>
              <p:cNvPr id="54"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2"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0"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81" name="Rectangle: Rounded Corners 71">
            <a:extLst>
              <a:ext uri="{FF2B5EF4-FFF2-40B4-BE49-F238E27FC236}">
                <a16:creationId xmlns:a16="http://schemas.microsoft.com/office/drawing/2014/main" id="{ADFCABCD-13F5-4E96-914E-F3B8FFF6C778}"/>
              </a:ext>
            </a:extLst>
          </p:cNvPr>
          <p:cNvSpPr/>
          <p:nvPr/>
        </p:nvSpPr>
        <p:spPr>
          <a:xfrm>
            <a:off x="1103433" y="534688"/>
            <a:ext cx="3562086" cy="547070"/>
          </a:xfrm>
          <a:prstGeom prst="roundRect">
            <a:avLst>
              <a:gd name="adj" fmla="val 50000"/>
            </a:avLst>
          </a:prstGeom>
          <a:gradFill>
            <a:gsLst>
              <a:gs pos="0">
                <a:schemeClr val="accent1"/>
              </a:gs>
              <a:gs pos="100000">
                <a:schemeClr val="accent2"/>
              </a:gs>
            </a:gsLst>
            <a:lin ang="0" scaled="1"/>
          </a:grad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0" name="文本框 49">
            <a:extLst>
              <a:ext uri="{FF2B5EF4-FFF2-40B4-BE49-F238E27FC236}">
                <a16:creationId xmlns:a16="http://schemas.microsoft.com/office/drawing/2014/main" id="{B1317C7E-398F-40C4-905F-79903B63EDD2}"/>
              </a:ext>
            </a:extLst>
          </p:cNvPr>
          <p:cNvSpPr txBox="1"/>
          <p:nvPr/>
        </p:nvSpPr>
        <p:spPr>
          <a:xfrm>
            <a:off x="1243267" y="621035"/>
            <a:ext cx="3298165"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与国际先进水平存在差距</a:t>
            </a:r>
          </a:p>
        </p:txBody>
      </p:sp>
      <p:sp>
        <p:nvSpPr>
          <p:cNvPr id="11" name="Rectangle 29">
            <a:extLst>
              <a:ext uri="{FF2B5EF4-FFF2-40B4-BE49-F238E27FC236}">
                <a16:creationId xmlns:a16="http://schemas.microsoft.com/office/drawing/2014/main" id="{915D0AB7-8BDA-4470-AD2B-3F37C932B3CE}"/>
              </a:ext>
            </a:extLst>
          </p:cNvPr>
          <p:cNvSpPr/>
          <p:nvPr/>
        </p:nvSpPr>
        <p:spPr>
          <a:xfrm>
            <a:off x="814146" y="1433240"/>
            <a:ext cx="5981509" cy="4893647"/>
          </a:xfrm>
          <a:prstGeom prst="rect">
            <a:avLst/>
          </a:prstGeom>
        </p:spPr>
        <p:txBody>
          <a:bodyPr wrap="square">
            <a:spAutoFit/>
          </a:bodyPr>
          <a:lstStyle/>
          <a:p>
            <a:pPr lvl="0">
              <a:defRPr/>
            </a:pP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    事例</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:2013</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年在中国移动一期</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TD-LTE(4G)</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招标中，国产芯片厂商集体失意。终端招标结果显示，采用美国高通芯片的中标终端产品占一半以上，而国产芯片厂商只有华为海思中标。目前我国半导体产业中，芯片设计水平与国际基本相当，封装技术水平有</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4</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至</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5</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年差距，制造工艺差距在</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3</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年半左右。在推动芯片产业发展中，我国投入不可谓不大。邓中翰表示，国家出台的支持芯片发展的重大专项，有不少都是百亿元级别的投入。北京、上海、武汉、西安等地的芯片制造商在国有银行和当地政府的支持下向半导体产业投入了巨资。</a:t>
            </a:r>
            <a:endPar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pic>
        <p:nvPicPr>
          <p:cNvPr id="3074" name="Picture 2" descr="手机芯片 的图像结果">
            <a:extLst>
              <a:ext uri="{FF2B5EF4-FFF2-40B4-BE49-F238E27FC236}">
                <a16:creationId xmlns:a16="http://schemas.microsoft.com/office/drawing/2014/main" id="{B52A1382-DBA3-43EE-9568-DE2365127A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2884" y="1941870"/>
            <a:ext cx="4494934" cy="297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6879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553148" y="647218"/>
            <a:ext cx="11640226" cy="6210782"/>
            <a:chOff x="553148" y="647218"/>
            <a:chExt cx="11640226" cy="6210782"/>
          </a:xfrm>
        </p:grpSpPr>
        <p:grpSp>
          <p:nvGrpSpPr>
            <p:cNvPr id="48" name="Group 63"/>
            <p:cNvGrpSpPr/>
            <p:nvPr/>
          </p:nvGrpSpPr>
          <p:grpSpPr>
            <a:xfrm>
              <a:off x="553148" y="647218"/>
              <a:ext cx="1422318" cy="293466"/>
              <a:chOff x="9454548" y="372320"/>
              <a:chExt cx="1422318" cy="293466"/>
            </a:xfrm>
            <a:gradFill>
              <a:gsLst>
                <a:gs pos="0">
                  <a:schemeClr val="accent1"/>
                </a:gs>
                <a:gs pos="100000">
                  <a:schemeClr val="accent2"/>
                </a:gs>
              </a:gsLst>
              <a:lin ang="0" scaled="1"/>
            </a:gradFill>
          </p:grpSpPr>
          <p:sp>
            <p:nvSpPr>
              <p:cNvPr id="54"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2"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0"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9096" y="6256647"/>
            <a:ext cx="1328122" cy="414091"/>
          </a:xfrm>
          <a:prstGeom prst="rect">
            <a:avLst/>
          </a:prstGeom>
        </p:spPr>
      </p:pic>
      <p:sp>
        <p:nvSpPr>
          <p:cNvPr id="81" name="Rectangle: Rounded Corners 71">
            <a:extLst>
              <a:ext uri="{FF2B5EF4-FFF2-40B4-BE49-F238E27FC236}">
                <a16:creationId xmlns:a16="http://schemas.microsoft.com/office/drawing/2014/main" id="{ADFCABCD-13F5-4E96-914E-F3B8FFF6C778}"/>
              </a:ext>
            </a:extLst>
          </p:cNvPr>
          <p:cNvSpPr/>
          <p:nvPr/>
        </p:nvSpPr>
        <p:spPr>
          <a:xfrm>
            <a:off x="1103433" y="534688"/>
            <a:ext cx="3562086" cy="547070"/>
          </a:xfrm>
          <a:prstGeom prst="roundRect">
            <a:avLst>
              <a:gd name="adj" fmla="val 50000"/>
            </a:avLst>
          </a:prstGeom>
          <a:gradFill>
            <a:gsLst>
              <a:gs pos="0">
                <a:schemeClr val="accent1"/>
              </a:gs>
              <a:gs pos="100000">
                <a:schemeClr val="accent2"/>
              </a:gs>
            </a:gsLst>
            <a:lin ang="0" scaled="1"/>
          </a:grad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0" name="文本框 49">
            <a:extLst>
              <a:ext uri="{FF2B5EF4-FFF2-40B4-BE49-F238E27FC236}">
                <a16:creationId xmlns:a16="http://schemas.microsoft.com/office/drawing/2014/main" id="{B1317C7E-398F-40C4-905F-79903B63EDD2}"/>
              </a:ext>
            </a:extLst>
          </p:cNvPr>
          <p:cNvSpPr txBox="1"/>
          <p:nvPr/>
        </p:nvSpPr>
        <p:spPr>
          <a:xfrm>
            <a:off x="1243267" y="621035"/>
            <a:ext cx="3298165"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与国际先进水平存在差距</a:t>
            </a:r>
          </a:p>
        </p:txBody>
      </p:sp>
      <p:sp>
        <p:nvSpPr>
          <p:cNvPr id="11" name="Rectangle 29">
            <a:extLst>
              <a:ext uri="{FF2B5EF4-FFF2-40B4-BE49-F238E27FC236}">
                <a16:creationId xmlns:a16="http://schemas.microsoft.com/office/drawing/2014/main" id="{915D0AB7-8BDA-4470-AD2B-3F37C932B3CE}"/>
              </a:ext>
            </a:extLst>
          </p:cNvPr>
          <p:cNvSpPr/>
          <p:nvPr/>
        </p:nvSpPr>
        <p:spPr>
          <a:xfrm>
            <a:off x="814146" y="1433240"/>
            <a:ext cx="10688590" cy="2308324"/>
          </a:xfrm>
          <a:prstGeom prst="rect">
            <a:avLst/>
          </a:prstGeom>
        </p:spPr>
        <p:txBody>
          <a:bodyPr wrap="square">
            <a:spAutoFit/>
          </a:bodyPr>
          <a:lstStyle/>
          <a:p>
            <a:pPr lvl="0">
              <a:defRPr/>
            </a:pP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    然而，经过多年努力，本土芯片制造商仍处于发展初期，其中最具代表性的中芯国际等企业，与竞争对手英特尔、三星电子、台积电等国际半导体巨头相比，仍存在巨大差距。“核心技术是买不来的。”邓中翰说，由于资金、技术、管理等方面的劣势，我国企业依然很难与国外巨头竞争。一方面，与国外相比，中国的芯片产业起步较晚，核心技术受制于人</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另一方面，相比国外动辄上百亿美元的投入，我国的投入依然相对偏小。</a:t>
            </a:r>
          </a:p>
        </p:txBody>
      </p:sp>
      <p:pic>
        <p:nvPicPr>
          <p:cNvPr id="4100" name="Picture 4" descr="英特尔 的图像结果">
            <a:extLst>
              <a:ext uri="{FF2B5EF4-FFF2-40B4-BE49-F238E27FC236}">
                <a16:creationId xmlns:a16="http://schemas.microsoft.com/office/drawing/2014/main" id="{BF5B44AF-D058-481C-92B5-8CF28FE2D5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11" y="3782291"/>
            <a:ext cx="390525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三星、 的图像结果">
            <a:extLst>
              <a:ext uri="{FF2B5EF4-FFF2-40B4-BE49-F238E27FC236}">
                <a16:creationId xmlns:a16="http://schemas.microsoft.com/office/drawing/2014/main" id="{F66CBFCF-13AA-4840-875D-63D6DE3EEE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5389" y="3741564"/>
            <a:ext cx="3255298" cy="280360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台积电 的图像结果">
            <a:extLst>
              <a:ext uri="{FF2B5EF4-FFF2-40B4-BE49-F238E27FC236}">
                <a16:creationId xmlns:a16="http://schemas.microsoft.com/office/drawing/2014/main" id="{55C7A3A9-FA64-45C4-8256-902D3E70AC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8014" y="3782291"/>
            <a:ext cx="3618789" cy="2895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0283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553148" y="534688"/>
            <a:ext cx="11640226" cy="6323312"/>
            <a:chOff x="553148" y="534688"/>
            <a:chExt cx="11640226" cy="6323312"/>
          </a:xfrm>
        </p:grpSpPr>
        <p:grpSp>
          <p:nvGrpSpPr>
            <p:cNvPr id="18" name="Group 63"/>
            <p:cNvGrpSpPr/>
            <p:nvPr/>
          </p:nvGrpSpPr>
          <p:grpSpPr>
            <a:xfrm>
              <a:off x="553148" y="534688"/>
              <a:ext cx="4361749" cy="547070"/>
              <a:chOff x="9454548" y="259790"/>
              <a:chExt cx="4361749" cy="547070"/>
            </a:xfrm>
            <a:gradFill>
              <a:gsLst>
                <a:gs pos="0">
                  <a:schemeClr val="accent1"/>
                </a:gs>
                <a:gs pos="100000">
                  <a:schemeClr val="accent2"/>
                </a:gs>
              </a:gsLst>
              <a:lin ang="0" scaled="1"/>
            </a:gradFill>
          </p:grpSpPr>
          <p:grpSp>
            <p:nvGrpSpPr>
              <p:cNvPr id="21" name="Group 64"/>
              <p:cNvGrpSpPr/>
              <p:nvPr/>
            </p:nvGrpSpPr>
            <p:grpSpPr>
              <a:xfrm>
                <a:off x="9454548" y="259790"/>
                <a:ext cx="4361749" cy="547070"/>
                <a:chOff x="9454548" y="259790"/>
                <a:chExt cx="4361749" cy="547070"/>
              </a:xfrm>
              <a:grpFill/>
            </p:grpSpPr>
            <p:sp>
              <p:nvSpPr>
                <p:cNvPr id="23" name="Rectangle: Rounded Corners 71"/>
                <p:cNvSpPr/>
                <p:nvPr/>
              </p:nvSpPr>
              <p:spPr>
                <a:xfrm>
                  <a:off x="10004830" y="259790"/>
                  <a:ext cx="3811467" cy="5470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4"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22"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19" name="文本框 49"/>
            <p:cNvSpPr txBox="1"/>
            <p:nvPr/>
          </p:nvSpPr>
          <p:spPr>
            <a:xfrm>
              <a:off x="1243267" y="621035"/>
              <a:ext cx="3580294"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中国集成电路产业形式大好</a:t>
              </a:r>
            </a:p>
          </p:txBody>
        </p:sp>
        <p:sp>
          <p:nvSpPr>
            <p:cNvPr id="20"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pic>
        <p:nvPicPr>
          <p:cNvPr id="10" name="图片 9">
            <a:extLst>
              <a:ext uri="{FF2B5EF4-FFF2-40B4-BE49-F238E27FC236}">
                <a16:creationId xmlns:a16="http://schemas.microsoft.com/office/drawing/2014/main" id="{C26A339F-571C-4A77-8036-58EF5CCA2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3772" y="2421307"/>
            <a:ext cx="8394135" cy="4436693"/>
          </a:xfrm>
          <a:prstGeom prst="rect">
            <a:avLst/>
          </a:prstGeom>
        </p:spPr>
      </p:pic>
      <p:sp>
        <p:nvSpPr>
          <p:cNvPr id="26" name="Rectangle 29">
            <a:extLst>
              <a:ext uri="{FF2B5EF4-FFF2-40B4-BE49-F238E27FC236}">
                <a16:creationId xmlns:a16="http://schemas.microsoft.com/office/drawing/2014/main" id="{4FEE60AC-FE31-4F54-BD41-80D808B1D40E}"/>
              </a:ext>
            </a:extLst>
          </p:cNvPr>
          <p:cNvSpPr/>
          <p:nvPr/>
        </p:nvSpPr>
        <p:spPr>
          <a:xfrm>
            <a:off x="213451" y="1220978"/>
            <a:ext cx="11765098" cy="1200329"/>
          </a:xfrm>
          <a:prstGeom prst="rect">
            <a:avLst/>
          </a:prstGeom>
        </p:spPr>
        <p:txBody>
          <a:bodyPr wrap="square">
            <a:spAutoFit/>
          </a:bodyPr>
          <a:lstStyle/>
          <a:p>
            <a:pPr lvl="0">
              <a:defRPr/>
            </a:pP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   数据显示，全球半导体市场</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2013</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年恢复增长。我国集成电路行业抓住市场契机，在国家加快推动集成电路产业发展相关政策的支持下，全年完成销售产值</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2693</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亿元，同比增长</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7.9%</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，增幅高于上年</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2.9</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个百分点</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累计生产集成电路</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866.5</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亿块，同比增长</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5.3%</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553148" y="534688"/>
            <a:ext cx="11640226" cy="6323312"/>
            <a:chOff x="553148" y="534688"/>
            <a:chExt cx="11640226" cy="6323312"/>
          </a:xfrm>
        </p:grpSpPr>
        <p:grpSp>
          <p:nvGrpSpPr>
            <p:cNvPr id="18" name="Group 63"/>
            <p:cNvGrpSpPr/>
            <p:nvPr/>
          </p:nvGrpSpPr>
          <p:grpSpPr>
            <a:xfrm>
              <a:off x="553148" y="534688"/>
              <a:ext cx="4361749" cy="547070"/>
              <a:chOff x="9454548" y="259790"/>
              <a:chExt cx="4361749" cy="547070"/>
            </a:xfrm>
            <a:gradFill>
              <a:gsLst>
                <a:gs pos="0">
                  <a:schemeClr val="accent1"/>
                </a:gs>
                <a:gs pos="100000">
                  <a:schemeClr val="accent2"/>
                </a:gs>
              </a:gsLst>
              <a:lin ang="0" scaled="1"/>
            </a:gradFill>
          </p:grpSpPr>
          <p:grpSp>
            <p:nvGrpSpPr>
              <p:cNvPr id="21" name="Group 64"/>
              <p:cNvGrpSpPr/>
              <p:nvPr/>
            </p:nvGrpSpPr>
            <p:grpSpPr>
              <a:xfrm>
                <a:off x="9454548" y="259790"/>
                <a:ext cx="4361749" cy="547070"/>
                <a:chOff x="9454548" y="259790"/>
                <a:chExt cx="4361749" cy="547070"/>
              </a:xfrm>
              <a:grpFill/>
            </p:grpSpPr>
            <p:sp>
              <p:nvSpPr>
                <p:cNvPr id="23" name="Rectangle: Rounded Corners 71"/>
                <p:cNvSpPr/>
                <p:nvPr/>
              </p:nvSpPr>
              <p:spPr>
                <a:xfrm>
                  <a:off x="10004830" y="259790"/>
                  <a:ext cx="3811467" cy="5470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4"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22"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19" name="文本框 49"/>
            <p:cNvSpPr txBox="1"/>
            <p:nvPr/>
          </p:nvSpPr>
          <p:spPr>
            <a:xfrm>
              <a:off x="1243267" y="621035"/>
              <a:ext cx="3580294"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中国集成电路产业形式大好</a:t>
              </a:r>
            </a:p>
          </p:txBody>
        </p:sp>
        <p:sp>
          <p:nvSpPr>
            <p:cNvPr id="20"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27" name="Rectangle 29">
            <a:extLst>
              <a:ext uri="{FF2B5EF4-FFF2-40B4-BE49-F238E27FC236}">
                <a16:creationId xmlns:a16="http://schemas.microsoft.com/office/drawing/2014/main" id="{8FCF88C7-C7F0-4AD4-BE33-7B7B64ED7117}"/>
              </a:ext>
            </a:extLst>
          </p:cNvPr>
          <p:cNvSpPr/>
          <p:nvPr/>
        </p:nvSpPr>
        <p:spPr>
          <a:xfrm>
            <a:off x="683647" y="1641701"/>
            <a:ext cx="5249562" cy="3785652"/>
          </a:xfrm>
          <a:prstGeom prst="rect">
            <a:avLst/>
          </a:prstGeom>
        </p:spPr>
        <p:txBody>
          <a:bodyPr wrap="square">
            <a:spAutoFit/>
          </a:bodyPr>
          <a:lstStyle/>
          <a:p>
            <a:pPr lvl="0">
              <a:defRPr/>
            </a:pP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    与此同时，行业效益也得到大幅改善。</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2013</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年，集成电路行业实现利润总额</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148</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亿元，同比增长</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28.3%</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，扭转了上年下滑</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14.6%</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的局面</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销售利润率</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6.1%</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，比上年提高</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1.1</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个百分点。目前，集成电路产业结构正处于良性调整阶段。</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2013</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年</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IC</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设计收入增长</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19%</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，设计业在全行业中比重超过</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30%</a:t>
            </a:r>
            <a:r>
              <a:rPr lang="zh-CN" altLang="en-US" sz="2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，重点企业快速成长，本土封装测试企业业绩也有大幅增长。</a:t>
            </a:r>
          </a:p>
        </p:txBody>
      </p:sp>
      <p:pic>
        <p:nvPicPr>
          <p:cNvPr id="2" name="图片 1">
            <a:extLst>
              <a:ext uri="{FF2B5EF4-FFF2-40B4-BE49-F238E27FC236}">
                <a16:creationId xmlns:a16="http://schemas.microsoft.com/office/drawing/2014/main" id="{9FC5B85F-6815-4EBD-B54D-8CA2429CE60B}"/>
              </a:ext>
            </a:extLst>
          </p:cNvPr>
          <p:cNvPicPr>
            <a:picLocks noChangeAspect="1"/>
          </p:cNvPicPr>
          <p:nvPr/>
        </p:nvPicPr>
        <p:blipFill>
          <a:blip r:embed="rId4"/>
          <a:stretch>
            <a:fillRect/>
          </a:stretch>
        </p:blipFill>
        <p:spPr>
          <a:xfrm>
            <a:off x="6258793" y="1330159"/>
            <a:ext cx="5592699" cy="4197681"/>
          </a:xfrm>
          <a:prstGeom prst="rect">
            <a:avLst/>
          </a:prstGeom>
        </p:spPr>
      </p:pic>
    </p:spTree>
    <p:extLst>
      <p:ext uri="{BB962C8B-B14F-4D97-AF65-F5344CB8AC3E}">
        <p14:creationId xmlns:p14="http://schemas.microsoft.com/office/powerpoint/2010/main" val="40939739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p:nvPr/>
        </p:nvSpPr>
        <p:spPr bwMode="auto">
          <a:xfrm>
            <a:off x="2479040" y="350501"/>
            <a:ext cx="3301607" cy="1285259"/>
          </a:xfrm>
          <a:custGeom>
            <a:avLst/>
            <a:gdLst>
              <a:gd name="T0" fmla="*/ 336 w 387"/>
              <a:gd name="T1" fmla="*/ 0 h 128"/>
              <a:gd name="T2" fmla="*/ 336 w 387"/>
              <a:gd name="T3" fmla="*/ 0 h 128"/>
              <a:gd name="T4" fmla="*/ 52 w 387"/>
              <a:gd name="T5" fmla="*/ 0 h 128"/>
              <a:gd name="T6" fmla="*/ 52 w 387"/>
              <a:gd name="T7" fmla="*/ 0 h 128"/>
              <a:gd name="T8" fmla="*/ 50 w 387"/>
              <a:gd name="T9" fmla="*/ 0 h 128"/>
              <a:gd name="T10" fmla="*/ 50 w 387"/>
              <a:gd name="T11" fmla="*/ 0 h 128"/>
              <a:gd name="T12" fmla="*/ 36 w 387"/>
              <a:gd name="T13" fmla="*/ 0 h 128"/>
              <a:gd name="T14" fmla="*/ 36 w 387"/>
              <a:gd name="T15" fmla="*/ 0 h 128"/>
              <a:gd name="T16" fmla="*/ 36 w 387"/>
              <a:gd name="T17" fmla="*/ 0 h 128"/>
              <a:gd name="T18" fmla="*/ 22 w 387"/>
              <a:gd name="T19" fmla="*/ 0 h 128"/>
              <a:gd name="T20" fmla="*/ 0 w 387"/>
              <a:gd name="T21" fmla="*/ 23 h 128"/>
              <a:gd name="T22" fmla="*/ 0 w 387"/>
              <a:gd name="T23" fmla="*/ 31 h 128"/>
              <a:gd name="T24" fmla="*/ 0 w 387"/>
              <a:gd name="T25" fmla="*/ 58 h 128"/>
              <a:gd name="T26" fmla="*/ 0 w 387"/>
              <a:gd name="T27" fmla="*/ 61 h 128"/>
              <a:gd name="T28" fmla="*/ 0 w 387"/>
              <a:gd name="T29" fmla="*/ 80 h 128"/>
              <a:gd name="T30" fmla="*/ 0 w 387"/>
              <a:gd name="T31" fmla="*/ 105 h 128"/>
              <a:gd name="T32" fmla="*/ 3 w 387"/>
              <a:gd name="T33" fmla="*/ 105 h 128"/>
              <a:gd name="T34" fmla="*/ 37 w 387"/>
              <a:gd name="T35" fmla="*/ 105 h 128"/>
              <a:gd name="T36" fmla="*/ 52 w 387"/>
              <a:gd name="T37" fmla="*/ 105 h 128"/>
              <a:gd name="T38" fmla="*/ 336 w 387"/>
              <a:gd name="T39" fmla="*/ 105 h 128"/>
              <a:gd name="T40" fmla="*/ 371 w 387"/>
              <a:gd name="T41" fmla="*/ 105 h 128"/>
              <a:gd name="T42" fmla="*/ 387 w 387"/>
              <a:gd name="T43" fmla="*/ 128 h 128"/>
              <a:gd name="T44" fmla="*/ 387 w 387"/>
              <a:gd name="T45" fmla="*/ 105 h 128"/>
              <a:gd name="T46" fmla="*/ 387 w 387"/>
              <a:gd name="T47" fmla="*/ 89 h 128"/>
              <a:gd name="T48" fmla="*/ 387 w 387"/>
              <a:gd name="T49" fmla="*/ 82 h 128"/>
              <a:gd name="T50" fmla="*/ 387 w 387"/>
              <a:gd name="T51" fmla="*/ 73 h 128"/>
              <a:gd name="T52" fmla="*/ 387 w 387"/>
              <a:gd name="T53" fmla="*/ 68 h 128"/>
              <a:gd name="T54" fmla="*/ 387 w 387"/>
              <a:gd name="T55" fmla="*/ 58 h 128"/>
              <a:gd name="T56" fmla="*/ 387 w 387"/>
              <a:gd name="T57" fmla="*/ 44 h 128"/>
              <a:gd name="T58" fmla="*/ 387 w 387"/>
              <a:gd name="T59" fmla="*/ 31 h 128"/>
              <a:gd name="T60" fmla="*/ 387 w 387"/>
              <a:gd name="T61" fmla="*/ 28 h 128"/>
              <a:gd name="T62" fmla="*/ 387 w 387"/>
              <a:gd name="T63" fmla="*/ 1 h 128"/>
              <a:gd name="T64" fmla="*/ 387 w 387"/>
              <a:gd name="T65" fmla="*/ 0 h 128"/>
              <a:gd name="T66" fmla="*/ 336 w 387"/>
              <a:gd name="T6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7" h="128">
                <a:moveTo>
                  <a:pt x="336" y="0"/>
                </a:moveTo>
                <a:cubicBezTo>
                  <a:pt x="336" y="0"/>
                  <a:pt x="336" y="0"/>
                  <a:pt x="336" y="0"/>
                </a:cubicBezTo>
                <a:cubicBezTo>
                  <a:pt x="52" y="0"/>
                  <a:pt x="52" y="0"/>
                  <a:pt x="52" y="0"/>
                </a:cubicBezTo>
                <a:cubicBezTo>
                  <a:pt x="52" y="0"/>
                  <a:pt x="52" y="0"/>
                  <a:pt x="52" y="0"/>
                </a:cubicBezTo>
                <a:cubicBezTo>
                  <a:pt x="50" y="0"/>
                  <a:pt x="50" y="0"/>
                  <a:pt x="50" y="0"/>
                </a:cubicBezTo>
                <a:cubicBezTo>
                  <a:pt x="50" y="0"/>
                  <a:pt x="50" y="0"/>
                  <a:pt x="50" y="0"/>
                </a:cubicBezTo>
                <a:cubicBezTo>
                  <a:pt x="36" y="0"/>
                  <a:pt x="36" y="0"/>
                  <a:pt x="36" y="0"/>
                </a:cubicBezTo>
                <a:cubicBezTo>
                  <a:pt x="36" y="0"/>
                  <a:pt x="36" y="0"/>
                  <a:pt x="36" y="0"/>
                </a:cubicBezTo>
                <a:cubicBezTo>
                  <a:pt x="36" y="0"/>
                  <a:pt x="36" y="0"/>
                  <a:pt x="36" y="0"/>
                </a:cubicBezTo>
                <a:cubicBezTo>
                  <a:pt x="22" y="0"/>
                  <a:pt x="22" y="0"/>
                  <a:pt x="22" y="0"/>
                </a:cubicBezTo>
                <a:cubicBezTo>
                  <a:pt x="10" y="0"/>
                  <a:pt x="0" y="10"/>
                  <a:pt x="0" y="23"/>
                </a:cubicBezTo>
                <a:cubicBezTo>
                  <a:pt x="0" y="26"/>
                  <a:pt x="0" y="29"/>
                  <a:pt x="0" y="31"/>
                </a:cubicBezTo>
                <a:cubicBezTo>
                  <a:pt x="0" y="57"/>
                  <a:pt x="0" y="58"/>
                  <a:pt x="0" y="58"/>
                </a:cubicBezTo>
                <a:cubicBezTo>
                  <a:pt x="0" y="61"/>
                  <a:pt x="0" y="61"/>
                  <a:pt x="0" y="61"/>
                </a:cubicBezTo>
                <a:cubicBezTo>
                  <a:pt x="0" y="80"/>
                  <a:pt x="0" y="80"/>
                  <a:pt x="0" y="80"/>
                </a:cubicBezTo>
                <a:cubicBezTo>
                  <a:pt x="0" y="105"/>
                  <a:pt x="0" y="105"/>
                  <a:pt x="0" y="105"/>
                </a:cubicBezTo>
                <a:cubicBezTo>
                  <a:pt x="3" y="105"/>
                  <a:pt x="3" y="105"/>
                  <a:pt x="3" y="105"/>
                </a:cubicBezTo>
                <a:cubicBezTo>
                  <a:pt x="37" y="105"/>
                  <a:pt x="37" y="105"/>
                  <a:pt x="37" y="105"/>
                </a:cubicBezTo>
                <a:cubicBezTo>
                  <a:pt x="43" y="105"/>
                  <a:pt x="47" y="105"/>
                  <a:pt x="52" y="105"/>
                </a:cubicBezTo>
                <a:cubicBezTo>
                  <a:pt x="336" y="105"/>
                  <a:pt x="336" y="105"/>
                  <a:pt x="336" y="105"/>
                </a:cubicBezTo>
                <a:cubicBezTo>
                  <a:pt x="371" y="105"/>
                  <a:pt x="371" y="105"/>
                  <a:pt x="371" y="105"/>
                </a:cubicBezTo>
                <a:cubicBezTo>
                  <a:pt x="387" y="128"/>
                  <a:pt x="387" y="128"/>
                  <a:pt x="387" y="128"/>
                </a:cubicBezTo>
                <a:cubicBezTo>
                  <a:pt x="387" y="105"/>
                  <a:pt x="387" y="105"/>
                  <a:pt x="387" y="105"/>
                </a:cubicBezTo>
                <a:cubicBezTo>
                  <a:pt x="387" y="89"/>
                  <a:pt x="387" y="89"/>
                  <a:pt x="387" y="89"/>
                </a:cubicBezTo>
                <a:cubicBezTo>
                  <a:pt x="387" y="82"/>
                  <a:pt x="387" y="82"/>
                  <a:pt x="387" y="82"/>
                </a:cubicBezTo>
                <a:cubicBezTo>
                  <a:pt x="387" y="73"/>
                  <a:pt x="387" y="73"/>
                  <a:pt x="387" y="73"/>
                </a:cubicBezTo>
                <a:cubicBezTo>
                  <a:pt x="387" y="68"/>
                  <a:pt x="387" y="68"/>
                  <a:pt x="387" y="68"/>
                </a:cubicBezTo>
                <a:cubicBezTo>
                  <a:pt x="387" y="58"/>
                  <a:pt x="387" y="58"/>
                  <a:pt x="387" y="58"/>
                </a:cubicBezTo>
                <a:cubicBezTo>
                  <a:pt x="387" y="44"/>
                  <a:pt x="387" y="44"/>
                  <a:pt x="387" y="44"/>
                </a:cubicBezTo>
                <a:cubicBezTo>
                  <a:pt x="387" y="31"/>
                  <a:pt x="387" y="31"/>
                  <a:pt x="387" y="31"/>
                </a:cubicBezTo>
                <a:cubicBezTo>
                  <a:pt x="387" y="28"/>
                  <a:pt x="387" y="28"/>
                  <a:pt x="387" y="28"/>
                </a:cubicBezTo>
                <a:cubicBezTo>
                  <a:pt x="387" y="1"/>
                  <a:pt x="387" y="1"/>
                  <a:pt x="387" y="1"/>
                </a:cubicBezTo>
                <a:cubicBezTo>
                  <a:pt x="387" y="0"/>
                  <a:pt x="387" y="0"/>
                  <a:pt x="387" y="0"/>
                </a:cubicBezTo>
                <a:cubicBezTo>
                  <a:pt x="352" y="0"/>
                  <a:pt x="340" y="0"/>
                  <a:pt x="336" y="0"/>
                </a:cubicBezTo>
                <a:close/>
              </a:path>
            </a:pathLst>
          </a:custGeom>
          <a:solidFill>
            <a:schemeClr val="accent1"/>
          </a:solidFill>
          <a:ln>
            <a:noFill/>
          </a:ln>
        </p:spPr>
        <p:txBody>
          <a:bodyPr vert="horz" wrap="square" lIns="91440" tIns="45720" rIns="91440" bIns="45720" numCol="1" anchor="t" anchorCtr="0" compatLnSpc="1"/>
          <a:lstStyle/>
          <a:p>
            <a:endParaRPr lang="en-US">
              <a:latin typeface="Source Han Sans CN" panose="020B0400000000000000" pitchFamily="34" charset="-128"/>
              <a:ea typeface="Source Han Sans CN" panose="020B0400000000000000" pitchFamily="34" charset="-128"/>
            </a:endParaRPr>
          </a:p>
        </p:txBody>
      </p:sp>
      <p:sp>
        <p:nvSpPr>
          <p:cNvPr id="4" name="TextBox 8"/>
          <p:cNvSpPr txBox="1"/>
          <p:nvPr/>
        </p:nvSpPr>
        <p:spPr>
          <a:xfrm>
            <a:off x="2715175" y="397249"/>
            <a:ext cx="2829335" cy="1015663"/>
          </a:xfrm>
          <a:prstGeom prst="rect">
            <a:avLst/>
          </a:prstGeom>
          <a:noFill/>
        </p:spPr>
        <p:txBody>
          <a:bodyPr wrap="square" rtlCol="0">
            <a:spAutoFit/>
          </a:bodyPr>
          <a:lstStyle/>
          <a:p>
            <a:pPr algn="ct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美国贝尔实验室的约翰</a:t>
            </a:r>
            <a:r>
              <a:rPr lang="en-US" altLang="zh-CN" sz="2000" b="1" dirty="0">
                <a:solidFill>
                  <a:schemeClr val="bg1"/>
                </a:solidFill>
                <a:latin typeface="Source Han Sans CN" panose="020B0400000000000000" pitchFamily="34" charset="-128"/>
                <a:ea typeface="Source Han Sans CN" panose="020B0400000000000000" pitchFamily="34" charset="-128"/>
                <a:cs typeface="Open Sans" pitchFamily="34" charset="0"/>
              </a:rPr>
              <a:t>·</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巴丁、布拉顿、肖克莱三人发明了</a:t>
            </a:r>
            <a:r>
              <a:rPr lang="zh-CN" altLang="en-US" sz="2000" b="1" dirty="0">
                <a:solidFill>
                  <a:schemeClr val="bg1">
                    <a:lumMod val="75000"/>
                  </a:schemeClr>
                </a:solidFill>
                <a:latin typeface="Source Han Sans CN" panose="020B0400000000000000" pitchFamily="34" charset="-128"/>
                <a:ea typeface="Source Han Sans CN" panose="020B0400000000000000" pitchFamily="34" charset="-128"/>
                <a:cs typeface="Open Sans" pitchFamily="34" charset="0"/>
                <a:hlinkClick r:id="rId3" action="ppaction://hlinksldjump">
                  <a:extLst>
                    <a:ext uri="{A12FA001-AC4F-418D-AE19-62706E023703}">
                      <ahyp:hlinkClr xmlns:ahyp="http://schemas.microsoft.com/office/drawing/2018/hyperlinkcolor" val="tx"/>
                    </a:ext>
                  </a:extLst>
                </a:hlinkClick>
              </a:rPr>
              <a:t>晶体管</a:t>
            </a:r>
            <a:endParaRPr lang="en-US" sz="2000" b="1" dirty="0">
              <a:solidFill>
                <a:schemeClr val="bg1">
                  <a:lumMod val="75000"/>
                </a:schemeClr>
              </a:solidFill>
              <a:latin typeface="Source Han Sans CN" panose="020B0400000000000000" pitchFamily="34" charset="-128"/>
              <a:ea typeface="Source Han Sans CN" panose="020B0400000000000000" pitchFamily="34" charset="-128"/>
              <a:cs typeface="Open Sans" pitchFamily="34" charset="0"/>
            </a:endParaRPr>
          </a:p>
        </p:txBody>
      </p:sp>
      <p:sp>
        <p:nvSpPr>
          <p:cNvPr id="5" name="Oval 9"/>
          <p:cNvSpPr/>
          <p:nvPr/>
        </p:nvSpPr>
        <p:spPr>
          <a:xfrm>
            <a:off x="6041355" y="548720"/>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6" name="Freeform 5"/>
          <p:cNvSpPr/>
          <p:nvPr/>
        </p:nvSpPr>
        <p:spPr bwMode="auto">
          <a:xfrm flipH="1">
            <a:off x="6428014" y="1846692"/>
            <a:ext cx="2759529" cy="1027158"/>
          </a:xfrm>
          <a:custGeom>
            <a:avLst/>
            <a:gdLst>
              <a:gd name="T0" fmla="*/ 336 w 387"/>
              <a:gd name="T1" fmla="*/ 0 h 128"/>
              <a:gd name="T2" fmla="*/ 336 w 387"/>
              <a:gd name="T3" fmla="*/ 0 h 128"/>
              <a:gd name="T4" fmla="*/ 52 w 387"/>
              <a:gd name="T5" fmla="*/ 0 h 128"/>
              <a:gd name="T6" fmla="*/ 52 w 387"/>
              <a:gd name="T7" fmla="*/ 0 h 128"/>
              <a:gd name="T8" fmla="*/ 50 w 387"/>
              <a:gd name="T9" fmla="*/ 0 h 128"/>
              <a:gd name="T10" fmla="*/ 50 w 387"/>
              <a:gd name="T11" fmla="*/ 0 h 128"/>
              <a:gd name="T12" fmla="*/ 36 w 387"/>
              <a:gd name="T13" fmla="*/ 0 h 128"/>
              <a:gd name="T14" fmla="*/ 36 w 387"/>
              <a:gd name="T15" fmla="*/ 0 h 128"/>
              <a:gd name="T16" fmla="*/ 36 w 387"/>
              <a:gd name="T17" fmla="*/ 0 h 128"/>
              <a:gd name="T18" fmla="*/ 22 w 387"/>
              <a:gd name="T19" fmla="*/ 0 h 128"/>
              <a:gd name="T20" fmla="*/ 0 w 387"/>
              <a:gd name="T21" fmla="*/ 23 h 128"/>
              <a:gd name="T22" fmla="*/ 0 w 387"/>
              <a:gd name="T23" fmla="*/ 31 h 128"/>
              <a:gd name="T24" fmla="*/ 0 w 387"/>
              <a:gd name="T25" fmla="*/ 58 h 128"/>
              <a:gd name="T26" fmla="*/ 0 w 387"/>
              <a:gd name="T27" fmla="*/ 61 h 128"/>
              <a:gd name="T28" fmla="*/ 0 w 387"/>
              <a:gd name="T29" fmla="*/ 80 h 128"/>
              <a:gd name="T30" fmla="*/ 0 w 387"/>
              <a:gd name="T31" fmla="*/ 105 h 128"/>
              <a:gd name="T32" fmla="*/ 3 w 387"/>
              <a:gd name="T33" fmla="*/ 105 h 128"/>
              <a:gd name="T34" fmla="*/ 37 w 387"/>
              <a:gd name="T35" fmla="*/ 105 h 128"/>
              <a:gd name="T36" fmla="*/ 52 w 387"/>
              <a:gd name="T37" fmla="*/ 105 h 128"/>
              <a:gd name="T38" fmla="*/ 336 w 387"/>
              <a:gd name="T39" fmla="*/ 105 h 128"/>
              <a:gd name="T40" fmla="*/ 371 w 387"/>
              <a:gd name="T41" fmla="*/ 105 h 128"/>
              <a:gd name="T42" fmla="*/ 387 w 387"/>
              <a:gd name="T43" fmla="*/ 128 h 128"/>
              <a:gd name="T44" fmla="*/ 387 w 387"/>
              <a:gd name="T45" fmla="*/ 105 h 128"/>
              <a:gd name="T46" fmla="*/ 387 w 387"/>
              <a:gd name="T47" fmla="*/ 89 h 128"/>
              <a:gd name="T48" fmla="*/ 387 w 387"/>
              <a:gd name="T49" fmla="*/ 82 h 128"/>
              <a:gd name="T50" fmla="*/ 387 w 387"/>
              <a:gd name="T51" fmla="*/ 73 h 128"/>
              <a:gd name="T52" fmla="*/ 387 w 387"/>
              <a:gd name="T53" fmla="*/ 68 h 128"/>
              <a:gd name="T54" fmla="*/ 387 w 387"/>
              <a:gd name="T55" fmla="*/ 58 h 128"/>
              <a:gd name="T56" fmla="*/ 387 w 387"/>
              <a:gd name="T57" fmla="*/ 44 h 128"/>
              <a:gd name="T58" fmla="*/ 387 w 387"/>
              <a:gd name="T59" fmla="*/ 31 h 128"/>
              <a:gd name="T60" fmla="*/ 387 w 387"/>
              <a:gd name="T61" fmla="*/ 28 h 128"/>
              <a:gd name="T62" fmla="*/ 387 w 387"/>
              <a:gd name="T63" fmla="*/ 1 h 128"/>
              <a:gd name="T64" fmla="*/ 387 w 387"/>
              <a:gd name="T65" fmla="*/ 0 h 128"/>
              <a:gd name="T66" fmla="*/ 336 w 387"/>
              <a:gd name="T6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7" h="128">
                <a:moveTo>
                  <a:pt x="336" y="0"/>
                </a:moveTo>
                <a:cubicBezTo>
                  <a:pt x="336" y="0"/>
                  <a:pt x="336" y="0"/>
                  <a:pt x="336" y="0"/>
                </a:cubicBezTo>
                <a:cubicBezTo>
                  <a:pt x="52" y="0"/>
                  <a:pt x="52" y="0"/>
                  <a:pt x="52" y="0"/>
                </a:cubicBezTo>
                <a:cubicBezTo>
                  <a:pt x="52" y="0"/>
                  <a:pt x="52" y="0"/>
                  <a:pt x="52" y="0"/>
                </a:cubicBezTo>
                <a:cubicBezTo>
                  <a:pt x="50" y="0"/>
                  <a:pt x="50" y="0"/>
                  <a:pt x="50" y="0"/>
                </a:cubicBezTo>
                <a:cubicBezTo>
                  <a:pt x="50" y="0"/>
                  <a:pt x="50" y="0"/>
                  <a:pt x="50" y="0"/>
                </a:cubicBezTo>
                <a:cubicBezTo>
                  <a:pt x="36" y="0"/>
                  <a:pt x="36" y="0"/>
                  <a:pt x="36" y="0"/>
                </a:cubicBezTo>
                <a:cubicBezTo>
                  <a:pt x="36" y="0"/>
                  <a:pt x="36" y="0"/>
                  <a:pt x="36" y="0"/>
                </a:cubicBezTo>
                <a:cubicBezTo>
                  <a:pt x="36" y="0"/>
                  <a:pt x="36" y="0"/>
                  <a:pt x="36" y="0"/>
                </a:cubicBezTo>
                <a:cubicBezTo>
                  <a:pt x="22" y="0"/>
                  <a:pt x="22" y="0"/>
                  <a:pt x="22" y="0"/>
                </a:cubicBezTo>
                <a:cubicBezTo>
                  <a:pt x="10" y="0"/>
                  <a:pt x="0" y="10"/>
                  <a:pt x="0" y="23"/>
                </a:cubicBezTo>
                <a:cubicBezTo>
                  <a:pt x="0" y="26"/>
                  <a:pt x="0" y="29"/>
                  <a:pt x="0" y="31"/>
                </a:cubicBezTo>
                <a:cubicBezTo>
                  <a:pt x="0" y="57"/>
                  <a:pt x="0" y="58"/>
                  <a:pt x="0" y="58"/>
                </a:cubicBezTo>
                <a:cubicBezTo>
                  <a:pt x="0" y="61"/>
                  <a:pt x="0" y="61"/>
                  <a:pt x="0" y="61"/>
                </a:cubicBezTo>
                <a:cubicBezTo>
                  <a:pt x="0" y="80"/>
                  <a:pt x="0" y="80"/>
                  <a:pt x="0" y="80"/>
                </a:cubicBezTo>
                <a:cubicBezTo>
                  <a:pt x="0" y="105"/>
                  <a:pt x="0" y="105"/>
                  <a:pt x="0" y="105"/>
                </a:cubicBezTo>
                <a:cubicBezTo>
                  <a:pt x="3" y="105"/>
                  <a:pt x="3" y="105"/>
                  <a:pt x="3" y="105"/>
                </a:cubicBezTo>
                <a:cubicBezTo>
                  <a:pt x="37" y="105"/>
                  <a:pt x="37" y="105"/>
                  <a:pt x="37" y="105"/>
                </a:cubicBezTo>
                <a:cubicBezTo>
                  <a:pt x="43" y="105"/>
                  <a:pt x="47" y="105"/>
                  <a:pt x="52" y="105"/>
                </a:cubicBezTo>
                <a:cubicBezTo>
                  <a:pt x="336" y="105"/>
                  <a:pt x="336" y="105"/>
                  <a:pt x="336" y="105"/>
                </a:cubicBezTo>
                <a:cubicBezTo>
                  <a:pt x="371" y="105"/>
                  <a:pt x="371" y="105"/>
                  <a:pt x="371" y="105"/>
                </a:cubicBezTo>
                <a:cubicBezTo>
                  <a:pt x="387" y="128"/>
                  <a:pt x="387" y="128"/>
                  <a:pt x="387" y="128"/>
                </a:cubicBezTo>
                <a:cubicBezTo>
                  <a:pt x="387" y="105"/>
                  <a:pt x="387" y="105"/>
                  <a:pt x="387" y="105"/>
                </a:cubicBezTo>
                <a:cubicBezTo>
                  <a:pt x="387" y="89"/>
                  <a:pt x="387" y="89"/>
                  <a:pt x="387" y="89"/>
                </a:cubicBezTo>
                <a:cubicBezTo>
                  <a:pt x="387" y="82"/>
                  <a:pt x="387" y="82"/>
                  <a:pt x="387" y="82"/>
                </a:cubicBezTo>
                <a:cubicBezTo>
                  <a:pt x="387" y="73"/>
                  <a:pt x="387" y="73"/>
                  <a:pt x="387" y="73"/>
                </a:cubicBezTo>
                <a:cubicBezTo>
                  <a:pt x="387" y="68"/>
                  <a:pt x="387" y="68"/>
                  <a:pt x="387" y="68"/>
                </a:cubicBezTo>
                <a:cubicBezTo>
                  <a:pt x="387" y="58"/>
                  <a:pt x="387" y="58"/>
                  <a:pt x="387" y="58"/>
                </a:cubicBezTo>
                <a:cubicBezTo>
                  <a:pt x="387" y="44"/>
                  <a:pt x="387" y="44"/>
                  <a:pt x="387" y="44"/>
                </a:cubicBezTo>
                <a:cubicBezTo>
                  <a:pt x="387" y="31"/>
                  <a:pt x="387" y="31"/>
                  <a:pt x="387" y="31"/>
                </a:cubicBezTo>
                <a:cubicBezTo>
                  <a:pt x="387" y="28"/>
                  <a:pt x="387" y="28"/>
                  <a:pt x="387" y="28"/>
                </a:cubicBezTo>
                <a:cubicBezTo>
                  <a:pt x="387" y="1"/>
                  <a:pt x="387" y="1"/>
                  <a:pt x="387" y="1"/>
                </a:cubicBezTo>
                <a:cubicBezTo>
                  <a:pt x="387" y="0"/>
                  <a:pt x="387" y="0"/>
                  <a:pt x="387" y="0"/>
                </a:cubicBezTo>
                <a:cubicBezTo>
                  <a:pt x="352" y="0"/>
                  <a:pt x="340" y="0"/>
                  <a:pt x="336" y="0"/>
                </a:cubicBezTo>
                <a:close/>
              </a:path>
            </a:pathLst>
          </a:custGeom>
          <a:solidFill>
            <a:schemeClr val="accent1"/>
          </a:solidFill>
          <a:ln>
            <a:noFill/>
          </a:ln>
        </p:spPr>
        <p:txBody>
          <a:bodyPr vert="horz" wrap="square" lIns="91440" tIns="45720" rIns="91440" bIns="45720" numCol="1" anchor="t" anchorCtr="0" compatLnSpc="1"/>
          <a:lstStyle/>
          <a:p>
            <a:endParaRPr lang="en-US">
              <a:latin typeface="Source Han Sans CN" panose="020B0400000000000000" pitchFamily="34" charset="-128"/>
              <a:ea typeface="Source Han Sans CN" panose="020B0400000000000000" pitchFamily="34" charset="-128"/>
            </a:endParaRPr>
          </a:p>
        </p:txBody>
      </p:sp>
      <p:sp>
        <p:nvSpPr>
          <p:cNvPr id="8" name="TextBox 12"/>
          <p:cNvSpPr txBox="1"/>
          <p:nvPr/>
        </p:nvSpPr>
        <p:spPr>
          <a:xfrm>
            <a:off x="6482659" y="1940079"/>
            <a:ext cx="2541793" cy="707886"/>
          </a:xfrm>
          <a:prstGeom prst="rect">
            <a:avLst/>
          </a:prstGeom>
          <a:noFill/>
        </p:spPr>
        <p:txBody>
          <a:bodyPr wrap="square" rtlCol="0">
            <a:spAutoFit/>
          </a:bodyPr>
          <a:lstStyle/>
          <a:p>
            <a:pPr algn="ct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锗基</a:t>
            </a:r>
            <a:r>
              <a:rPr lang="en-US" altLang="zh-CN" sz="2000" b="1" dirty="0">
                <a:solidFill>
                  <a:schemeClr val="bg1"/>
                </a:solidFill>
                <a:latin typeface="Source Han Sans CN" panose="020B0400000000000000" pitchFamily="34" charset="-128"/>
                <a:ea typeface="Source Han Sans CN" panose="020B0400000000000000" pitchFamily="34" charset="-128"/>
                <a:cs typeface="Open Sans" pitchFamily="34" charset="0"/>
              </a:rPr>
              <a:t>NPN</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结式晶体管被研发出来</a:t>
            </a:r>
            <a:endParaRPr 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endParaRPr>
          </a:p>
        </p:txBody>
      </p:sp>
      <p:sp>
        <p:nvSpPr>
          <p:cNvPr id="9" name="TextBox 13"/>
          <p:cNvSpPr txBox="1"/>
          <p:nvPr/>
        </p:nvSpPr>
        <p:spPr>
          <a:xfrm>
            <a:off x="5612979" y="748612"/>
            <a:ext cx="966043" cy="369332"/>
          </a:xfrm>
          <a:prstGeom prst="rect">
            <a:avLst/>
          </a:prstGeom>
          <a:noFill/>
        </p:spPr>
        <p:txBody>
          <a:bodyPr wrap="square" rtlCol="0">
            <a:spAutoFit/>
          </a:bodyPr>
          <a:lstStyle/>
          <a:p>
            <a:pPr algn="ctr"/>
            <a:r>
              <a:rPr lang="en-US" b="1" dirty="0">
                <a:latin typeface="Source Han Sans CN" panose="020B0400000000000000" pitchFamily="34" charset="-128"/>
                <a:ea typeface="Source Han Sans CN" panose="020B0400000000000000" pitchFamily="34" charset="-128"/>
                <a:cs typeface="Open Sans" pitchFamily="34" charset="0"/>
              </a:rPr>
              <a:t>1947</a:t>
            </a:r>
          </a:p>
        </p:txBody>
      </p:sp>
      <p:cxnSp>
        <p:nvCxnSpPr>
          <p:cNvPr id="10" name="Straight Connector 14"/>
          <p:cNvCxnSpPr/>
          <p:nvPr/>
        </p:nvCxnSpPr>
        <p:spPr>
          <a:xfrm>
            <a:off x="6096000" y="1288068"/>
            <a:ext cx="0" cy="821226"/>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Oval 15"/>
          <p:cNvSpPr/>
          <p:nvPr/>
        </p:nvSpPr>
        <p:spPr>
          <a:xfrm>
            <a:off x="6041355" y="1205724"/>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12" name="Oval 16"/>
          <p:cNvSpPr/>
          <p:nvPr/>
        </p:nvSpPr>
        <p:spPr>
          <a:xfrm>
            <a:off x="6041355" y="2013416"/>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13" name="TextBox 17"/>
          <p:cNvSpPr txBox="1"/>
          <p:nvPr/>
        </p:nvSpPr>
        <p:spPr>
          <a:xfrm>
            <a:off x="5612979" y="2205727"/>
            <a:ext cx="966043" cy="369332"/>
          </a:xfrm>
          <a:prstGeom prst="rect">
            <a:avLst/>
          </a:prstGeom>
          <a:noFill/>
        </p:spPr>
        <p:txBody>
          <a:bodyPr wrap="square" rtlCol="0">
            <a:spAutoFit/>
          </a:bodyPr>
          <a:lstStyle/>
          <a:p>
            <a:pPr algn="ctr"/>
            <a:r>
              <a:rPr lang="en-US" b="1" dirty="0">
                <a:latin typeface="Source Han Sans CN" panose="020B0400000000000000" pitchFamily="34" charset="-128"/>
                <a:ea typeface="Source Han Sans CN" panose="020B0400000000000000" pitchFamily="34" charset="-128"/>
                <a:cs typeface="Open Sans" pitchFamily="34" charset="0"/>
              </a:rPr>
              <a:t>1950</a:t>
            </a:r>
          </a:p>
        </p:txBody>
      </p:sp>
      <p:cxnSp>
        <p:nvCxnSpPr>
          <p:cNvPr id="14" name="Straight Connector 18"/>
          <p:cNvCxnSpPr/>
          <p:nvPr/>
        </p:nvCxnSpPr>
        <p:spPr>
          <a:xfrm>
            <a:off x="6096000" y="2743902"/>
            <a:ext cx="0" cy="102715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val 19"/>
          <p:cNvSpPr/>
          <p:nvPr/>
        </p:nvSpPr>
        <p:spPr>
          <a:xfrm>
            <a:off x="6041355" y="2661558"/>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16" name="Oval 20"/>
          <p:cNvSpPr/>
          <p:nvPr/>
        </p:nvSpPr>
        <p:spPr>
          <a:xfrm>
            <a:off x="6041355" y="3683640"/>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17" name="Freeform 25"/>
          <p:cNvSpPr/>
          <p:nvPr/>
        </p:nvSpPr>
        <p:spPr bwMode="auto">
          <a:xfrm>
            <a:off x="2479041" y="3050833"/>
            <a:ext cx="3284946" cy="1361112"/>
          </a:xfrm>
          <a:custGeom>
            <a:avLst/>
            <a:gdLst>
              <a:gd name="T0" fmla="*/ 336 w 387"/>
              <a:gd name="T1" fmla="*/ 0 h 128"/>
              <a:gd name="T2" fmla="*/ 336 w 387"/>
              <a:gd name="T3" fmla="*/ 0 h 128"/>
              <a:gd name="T4" fmla="*/ 52 w 387"/>
              <a:gd name="T5" fmla="*/ 0 h 128"/>
              <a:gd name="T6" fmla="*/ 52 w 387"/>
              <a:gd name="T7" fmla="*/ 0 h 128"/>
              <a:gd name="T8" fmla="*/ 50 w 387"/>
              <a:gd name="T9" fmla="*/ 0 h 128"/>
              <a:gd name="T10" fmla="*/ 50 w 387"/>
              <a:gd name="T11" fmla="*/ 0 h 128"/>
              <a:gd name="T12" fmla="*/ 36 w 387"/>
              <a:gd name="T13" fmla="*/ 0 h 128"/>
              <a:gd name="T14" fmla="*/ 36 w 387"/>
              <a:gd name="T15" fmla="*/ 0 h 128"/>
              <a:gd name="T16" fmla="*/ 36 w 387"/>
              <a:gd name="T17" fmla="*/ 0 h 128"/>
              <a:gd name="T18" fmla="*/ 22 w 387"/>
              <a:gd name="T19" fmla="*/ 0 h 128"/>
              <a:gd name="T20" fmla="*/ 0 w 387"/>
              <a:gd name="T21" fmla="*/ 23 h 128"/>
              <a:gd name="T22" fmla="*/ 0 w 387"/>
              <a:gd name="T23" fmla="*/ 31 h 128"/>
              <a:gd name="T24" fmla="*/ 0 w 387"/>
              <a:gd name="T25" fmla="*/ 58 h 128"/>
              <a:gd name="T26" fmla="*/ 0 w 387"/>
              <a:gd name="T27" fmla="*/ 61 h 128"/>
              <a:gd name="T28" fmla="*/ 0 w 387"/>
              <a:gd name="T29" fmla="*/ 80 h 128"/>
              <a:gd name="T30" fmla="*/ 0 w 387"/>
              <a:gd name="T31" fmla="*/ 105 h 128"/>
              <a:gd name="T32" fmla="*/ 3 w 387"/>
              <a:gd name="T33" fmla="*/ 105 h 128"/>
              <a:gd name="T34" fmla="*/ 37 w 387"/>
              <a:gd name="T35" fmla="*/ 105 h 128"/>
              <a:gd name="T36" fmla="*/ 52 w 387"/>
              <a:gd name="T37" fmla="*/ 105 h 128"/>
              <a:gd name="T38" fmla="*/ 336 w 387"/>
              <a:gd name="T39" fmla="*/ 105 h 128"/>
              <a:gd name="T40" fmla="*/ 371 w 387"/>
              <a:gd name="T41" fmla="*/ 105 h 128"/>
              <a:gd name="T42" fmla="*/ 387 w 387"/>
              <a:gd name="T43" fmla="*/ 128 h 128"/>
              <a:gd name="T44" fmla="*/ 387 w 387"/>
              <a:gd name="T45" fmla="*/ 105 h 128"/>
              <a:gd name="T46" fmla="*/ 387 w 387"/>
              <a:gd name="T47" fmla="*/ 89 h 128"/>
              <a:gd name="T48" fmla="*/ 387 w 387"/>
              <a:gd name="T49" fmla="*/ 82 h 128"/>
              <a:gd name="T50" fmla="*/ 387 w 387"/>
              <a:gd name="T51" fmla="*/ 73 h 128"/>
              <a:gd name="T52" fmla="*/ 387 w 387"/>
              <a:gd name="T53" fmla="*/ 68 h 128"/>
              <a:gd name="T54" fmla="*/ 387 w 387"/>
              <a:gd name="T55" fmla="*/ 58 h 128"/>
              <a:gd name="T56" fmla="*/ 387 w 387"/>
              <a:gd name="T57" fmla="*/ 44 h 128"/>
              <a:gd name="T58" fmla="*/ 387 w 387"/>
              <a:gd name="T59" fmla="*/ 31 h 128"/>
              <a:gd name="T60" fmla="*/ 387 w 387"/>
              <a:gd name="T61" fmla="*/ 28 h 128"/>
              <a:gd name="T62" fmla="*/ 387 w 387"/>
              <a:gd name="T63" fmla="*/ 1 h 128"/>
              <a:gd name="T64" fmla="*/ 387 w 387"/>
              <a:gd name="T65" fmla="*/ 0 h 128"/>
              <a:gd name="T66" fmla="*/ 336 w 387"/>
              <a:gd name="T6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7" h="128">
                <a:moveTo>
                  <a:pt x="336" y="0"/>
                </a:moveTo>
                <a:cubicBezTo>
                  <a:pt x="336" y="0"/>
                  <a:pt x="336" y="0"/>
                  <a:pt x="336" y="0"/>
                </a:cubicBezTo>
                <a:cubicBezTo>
                  <a:pt x="52" y="0"/>
                  <a:pt x="52" y="0"/>
                  <a:pt x="52" y="0"/>
                </a:cubicBezTo>
                <a:cubicBezTo>
                  <a:pt x="52" y="0"/>
                  <a:pt x="52" y="0"/>
                  <a:pt x="52" y="0"/>
                </a:cubicBezTo>
                <a:cubicBezTo>
                  <a:pt x="50" y="0"/>
                  <a:pt x="50" y="0"/>
                  <a:pt x="50" y="0"/>
                </a:cubicBezTo>
                <a:cubicBezTo>
                  <a:pt x="50" y="0"/>
                  <a:pt x="50" y="0"/>
                  <a:pt x="50" y="0"/>
                </a:cubicBezTo>
                <a:cubicBezTo>
                  <a:pt x="36" y="0"/>
                  <a:pt x="36" y="0"/>
                  <a:pt x="36" y="0"/>
                </a:cubicBezTo>
                <a:cubicBezTo>
                  <a:pt x="36" y="0"/>
                  <a:pt x="36" y="0"/>
                  <a:pt x="36" y="0"/>
                </a:cubicBezTo>
                <a:cubicBezTo>
                  <a:pt x="36" y="0"/>
                  <a:pt x="36" y="0"/>
                  <a:pt x="36" y="0"/>
                </a:cubicBezTo>
                <a:cubicBezTo>
                  <a:pt x="22" y="0"/>
                  <a:pt x="22" y="0"/>
                  <a:pt x="22" y="0"/>
                </a:cubicBezTo>
                <a:cubicBezTo>
                  <a:pt x="10" y="0"/>
                  <a:pt x="0" y="10"/>
                  <a:pt x="0" y="23"/>
                </a:cubicBezTo>
                <a:cubicBezTo>
                  <a:pt x="0" y="26"/>
                  <a:pt x="0" y="29"/>
                  <a:pt x="0" y="31"/>
                </a:cubicBezTo>
                <a:cubicBezTo>
                  <a:pt x="0" y="57"/>
                  <a:pt x="0" y="58"/>
                  <a:pt x="0" y="58"/>
                </a:cubicBezTo>
                <a:cubicBezTo>
                  <a:pt x="0" y="61"/>
                  <a:pt x="0" y="61"/>
                  <a:pt x="0" y="61"/>
                </a:cubicBezTo>
                <a:cubicBezTo>
                  <a:pt x="0" y="80"/>
                  <a:pt x="0" y="80"/>
                  <a:pt x="0" y="80"/>
                </a:cubicBezTo>
                <a:cubicBezTo>
                  <a:pt x="0" y="105"/>
                  <a:pt x="0" y="105"/>
                  <a:pt x="0" y="105"/>
                </a:cubicBezTo>
                <a:cubicBezTo>
                  <a:pt x="3" y="105"/>
                  <a:pt x="3" y="105"/>
                  <a:pt x="3" y="105"/>
                </a:cubicBezTo>
                <a:cubicBezTo>
                  <a:pt x="37" y="105"/>
                  <a:pt x="37" y="105"/>
                  <a:pt x="37" y="105"/>
                </a:cubicBezTo>
                <a:cubicBezTo>
                  <a:pt x="43" y="105"/>
                  <a:pt x="47" y="105"/>
                  <a:pt x="52" y="105"/>
                </a:cubicBezTo>
                <a:cubicBezTo>
                  <a:pt x="336" y="105"/>
                  <a:pt x="336" y="105"/>
                  <a:pt x="336" y="105"/>
                </a:cubicBezTo>
                <a:cubicBezTo>
                  <a:pt x="371" y="105"/>
                  <a:pt x="371" y="105"/>
                  <a:pt x="371" y="105"/>
                </a:cubicBezTo>
                <a:cubicBezTo>
                  <a:pt x="387" y="128"/>
                  <a:pt x="387" y="128"/>
                  <a:pt x="387" y="128"/>
                </a:cubicBezTo>
                <a:cubicBezTo>
                  <a:pt x="387" y="105"/>
                  <a:pt x="387" y="105"/>
                  <a:pt x="387" y="105"/>
                </a:cubicBezTo>
                <a:cubicBezTo>
                  <a:pt x="387" y="89"/>
                  <a:pt x="387" y="89"/>
                  <a:pt x="387" y="89"/>
                </a:cubicBezTo>
                <a:cubicBezTo>
                  <a:pt x="387" y="82"/>
                  <a:pt x="387" y="82"/>
                  <a:pt x="387" y="82"/>
                </a:cubicBezTo>
                <a:cubicBezTo>
                  <a:pt x="387" y="73"/>
                  <a:pt x="387" y="73"/>
                  <a:pt x="387" y="73"/>
                </a:cubicBezTo>
                <a:cubicBezTo>
                  <a:pt x="387" y="68"/>
                  <a:pt x="387" y="68"/>
                  <a:pt x="387" y="68"/>
                </a:cubicBezTo>
                <a:cubicBezTo>
                  <a:pt x="387" y="58"/>
                  <a:pt x="387" y="58"/>
                  <a:pt x="387" y="58"/>
                </a:cubicBezTo>
                <a:cubicBezTo>
                  <a:pt x="387" y="44"/>
                  <a:pt x="387" y="44"/>
                  <a:pt x="387" y="44"/>
                </a:cubicBezTo>
                <a:cubicBezTo>
                  <a:pt x="387" y="31"/>
                  <a:pt x="387" y="31"/>
                  <a:pt x="387" y="31"/>
                </a:cubicBezTo>
                <a:cubicBezTo>
                  <a:pt x="387" y="28"/>
                  <a:pt x="387" y="28"/>
                  <a:pt x="387" y="28"/>
                </a:cubicBezTo>
                <a:cubicBezTo>
                  <a:pt x="387" y="1"/>
                  <a:pt x="387" y="1"/>
                  <a:pt x="387" y="1"/>
                </a:cubicBezTo>
                <a:cubicBezTo>
                  <a:pt x="387" y="0"/>
                  <a:pt x="387" y="0"/>
                  <a:pt x="387" y="0"/>
                </a:cubicBezTo>
                <a:cubicBezTo>
                  <a:pt x="352" y="0"/>
                  <a:pt x="340" y="0"/>
                  <a:pt x="336" y="0"/>
                </a:cubicBezTo>
                <a:close/>
              </a:path>
            </a:pathLst>
          </a:custGeom>
          <a:solidFill>
            <a:schemeClr val="accent1"/>
          </a:solidFill>
          <a:ln>
            <a:noFill/>
          </a:ln>
        </p:spPr>
        <p:txBody>
          <a:bodyPr vert="horz" wrap="square" lIns="91440" tIns="45720" rIns="91440" bIns="45720" numCol="1" anchor="t" anchorCtr="0" compatLnSpc="1"/>
          <a:lstStyle/>
          <a:p>
            <a:endParaRPr lang="en-US">
              <a:latin typeface="Source Han Sans CN" panose="020B0400000000000000" pitchFamily="34" charset="-128"/>
              <a:ea typeface="Source Han Sans CN" panose="020B0400000000000000" pitchFamily="34" charset="-128"/>
            </a:endParaRPr>
          </a:p>
        </p:txBody>
      </p:sp>
      <p:sp>
        <p:nvSpPr>
          <p:cNvPr id="19" name="TextBox 27"/>
          <p:cNvSpPr txBox="1"/>
          <p:nvPr/>
        </p:nvSpPr>
        <p:spPr>
          <a:xfrm>
            <a:off x="2479039" y="3160124"/>
            <a:ext cx="3284941" cy="1015663"/>
          </a:xfrm>
          <a:prstGeom prst="rect">
            <a:avLst/>
          </a:prstGeom>
          <a:noFill/>
        </p:spPr>
        <p:txBody>
          <a:bodyPr wrap="square" rtlCol="0">
            <a:spAutoFit/>
          </a:bodyPr>
          <a:lstStyle/>
          <a:p>
            <a:pPr algn="ct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贝尔实验室制备了第一个硅晶体管，同一年德州仪器实现了硅晶体管的商业化</a:t>
            </a:r>
            <a:endParaRPr 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endParaRPr>
          </a:p>
        </p:txBody>
      </p:sp>
      <p:sp>
        <p:nvSpPr>
          <p:cNvPr id="20" name="TextBox 28"/>
          <p:cNvSpPr txBox="1"/>
          <p:nvPr/>
        </p:nvSpPr>
        <p:spPr>
          <a:xfrm>
            <a:off x="5612979" y="3883318"/>
            <a:ext cx="966043" cy="369332"/>
          </a:xfrm>
          <a:prstGeom prst="rect">
            <a:avLst/>
          </a:prstGeom>
          <a:noFill/>
        </p:spPr>
        <p:txBody>
          <a:bodyPr wrap="square" rtlCol="0">
            <a:spAutoFit/>
          </a:bodyPr>
          <a:lstStyle/>
          <a:p>
            <a:pPr algn="ctr"/>
            <a:r>
              <a:rPr lang="en-US" b="1" dirty="0">
                <a:latin typeface="Source Han Sans CN" panose="020B0400000000000000" pitchFamily="34" charset="-128"/>
                <a:ea typeface="Source Han Sans CN" panose="020B0400000000000000" pitchFamily="34" charset="-128"/>
                <a:cs typeface="Open Sans" pitchFamily="34" charset="0"/>
              </a:rPr>
              <a:t>1954</a:t>
            </a:r>
          </a:p>
        </p:txBody>
      </p:sp>
      <p:cxnSp>
        <p:nvCxnSpPr>
          <p:cNvPr id="21" name="Straight Connector 39"/>
          <p:cNvCxnSpPr/>
          <p:nvPr/>
        </p:nvCxnSpPr>
        <p:spPr>
          <a:xfrm>
            <a:off x="6096000" y="4421493"/>
            <a:ext cx="0" cy="102715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Oval 40"/>
          <p:cNvSpPr/>
          <p:nvPr/>
        </p:nvSpPr>
        <p:spPr>
          <a:xfrm>
            <a:off x="6041355" y="4339149"/>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23" name="Oval 41"/>
          <p:cNvSpPr/>
          <p:nvPr/>
        </p:nvSpPr>
        <p:spPr>
          <a:xfrm>
            <a:off x="6041355" y="5361231"/>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28" name="TextBox 28">
            <a:extLst>
              <a:ext uri="{FF2B5EF4-FFF2-40B4-BE49-F238E27FC236}">
                <a16:creationId xmlns:a16="http://schemas.microsoft.com/office/drawing/2014/main" id="{D084E902-AD57-41C2-937F-BDCC7016D3DD}"/>
              </a:ext>
            </a:extLst>
          </p:cNvPr>
          <p:cNvSpPr txBox="1"/>
          <p:nvPr/>
        </p:nvSpPr>
        <p:spPr>
          <a:xfrm>
            <a:off x="5612979" y="5527770"/>
            <a:ext cx="966043" cy="369332"/>
          </a:xfrm>
          <a:prstGeom prst="rect">
            <a:avLst/>
          </a:prstGeom>
          <a:noFill/>
        </p:spPr>
        <p:txBody>
          <a:bodyPr wrap="square" rtlCol="0">
            <a:spAutoFit/>
          </a:bodyPr>
          <a:lstStyle/>
          <a:p>
            <a:pPr algn="ctr"/>
            <a:r>
              <a:rPr lang="en-US" b="1" dirty="0">
                <a:latin typeface="Source Han Sans CN" panose="020B0400000000000000" pitchFamily="34" charset="-128"/>
                <a:ea typeface="Source Han Sans CN" panose="020B0400000000000000" pitchFamily="34" charset="-128"/>
                <a:cs typeface="Open Sans" pitchFamily="34" charset="0"/>
              </a:rPr>
              <a:t>1956</a:t>
            </a:r>
          </a:p>
        </p:txBody>
      </p:sp>
      <p:sp>
        <p:nvSpPr>
          <p:cNvPr id="29" name="Oval 9">
            <a:extLst>
              <a:ext uri="{FF2B5EF4-FFF2-40B4-BE49-F238E27FC236}">
                <a16:creationId xmlns:a16="http://schemas.microsoft.com/office/drawing/2014/main" id="{B80A8261-3FD2-46E9-864A-E7D772DB8331}"/>
              </a:ext>
            </a:extLst>
          </p:cNvPr>
          <p:cNvSpPr/>
          <p:nvPr/>
        </p:nvSpPr>
        <p:spPr>
          <a:xfrm>
            <a:off x="6051515" y="5994480"/>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32" name="Freeform 5">
            <a:extLst>
              <a:ext uri="{FF2B5EF4-FFF2-40B4-BE49-F238E27FC236}">
                <a16:creationId xmlns:a16="http://schemas.microsoft.com/office/drawing/2014/main" id="{98D26F76-D674-4FFF-AF81-C4A129D505AC}"/>
              </a:ext>
            </a:extLst>
          </p:cNvPr>
          <p:cNvSpPr/>
          <p:nvPr/>
        </p:nvSpPr>
        <p:spPr bwMode="auto">
          <a:xfrm flipH="1">
            <a:off x="6428015" y="5115424"/>
            <a:ext cx="2759524" cy="879055"/>
          </a:xfrm>
          <a:custGeom>
            <a:avLst/>
            <a:gdLst>
              <a:gd name="T0" fmla="*/ 336 w 387"/>
              <a:gd name="T1" fmla="*/ 0 h 128"/>
              <a:gd name="T2" fmla="*/ 336 w 387"/>
              <a:gd name="T3" fmla="*/ 0 h 128"/>
              <a:gd name="T4" fmla="*/ 52 w 387"/>
              <a:gd name="T5" fmla="*/ 0 h 128"/>
              <a:gd name="T6" fmla="*/ 52 w 387"/>
              <a:gd name="T7" fmla="*/ 0 h 128"/>
              <a:gd name="T8" fmla="*/ 50 w 387"/>
              <a:gd name="T9" fmla="*/ 0 h 128"/>
              <a:gd name="T10" fmla="*/ 50 w 387"/>
              <a:gd name="T11" fmla="*/ 0 h 128"/>
              <a:gd name="T12" fmla="*/ 36 w 387"/>
              <a:gd name="T13" fmla="*/ 0 h 128"/>
              <a:gd name="T14" fmla="*/ 36 w 387"/>
              <a:gd name="T15" fmla="*/ 0 h 128"/>
              <a:gd name="T16" fmla="*/ 36 w 387"/>
              <a:gd name="T17" fmla="*/ 0 h 128"/>
              <a:gd name="T18" fmla="*/ 22 w 387"/>
              <a:gd name="T19" fmla="*/ 0 h 128"/>
              <a:gd name="T20" fmla="*/ 0 w 387"/>
              <a:gd name="T21" fmla="*/ 23 h 128"/>
              <a:gd name="T22" fmla="*/ 0 w 387"/>
              <a:gd name="T23" fmla="*/ 31 h 128"/>
              <a:gd name="T24" fmla="*/ 0 w 387"/>
              <a:gd name="T25" fmla="*/ 58 h 128"/>
              <a:gd name="T26" fmla="*/ 0 w 387"/>
              <a:gd name="T27" fmla="*/ 61 h 128"/>
              <a:gd name="T28" fmla="*/ 0 w 387"/>
              <a:gd name="T29" fmla="*/ 80 h 128"/>
              <a:gd name="T30" fmla="*/ 0 w 387"/>
              <a:gd name="T31" fmla="*/ 105 h 128"/>
              <a:gd name="T32" fmla="*/ 3 w 387"/>
              <a:gd name="T33" fmla="*/ 105 h 128"/>
              <a:gd name="T34" fmla="*/ 37 w 387"/>
              <a:gd name="T35" fmla="*/ 105 h 128"/>
              <a:gd name="T36" fmla="*/ 52 w 387"/>
              <a:gd name="T37" fmla="*/ 105 h 128"/>
              <a:gd name="T38" fmla="*/ 336 w 387"/>
              <a:gd name="T39" fmla="*/ 105 h 128"/>
              <a:gd name="T40" fmla="*/ 371 w 387"/>
              <a:gd name="T41" fmla="*/ 105 h 128"/>
              <a:gd name="T42" fmla="*/ 387 w 387"/>
              <a:gd name="T43" fmla="*/ 128 h 128"/>
              <a:gd name="T44" fmla="*/ 387 w 387"/>
              <a:gd name="T45" fmla="*/ 105 h 128"/>
              <a:gd name="T46" fmla="*/ 387 w 387"/>
              <a:gd name="T47" fmla="*/ 89 h 128"/>
              <a:gd name="T48" fmla="*/ 387 w 387"/>
              <a:gd name="T49" fmla="*/ 82 h 128"/>
              <a:gd name="T50" fmla="*/ 387 w 387"/>
              <a:gd name="T51" fmla="*/ 73 h 128"/>
              <a:gd name="T52" fmla="*/ 387 w 387"/>
              <a:gd name="T53" fmla="*/ 68 h 128"/>
              <a:gd name="T54" fmla="*/ 387 w 387"/>
              <a:gd name="T55" fmla="*/ 58 h 128"/>
              <a:gd name="T56" fmla="*/ 387 w 387"/>
              <a:gd name="T57" fmla="*/ 44 h 128"/>
              <a:gd name="T58" fmla="*/ 387 w 387"/>
              <a:gd name="T59" fmla="*/ 31 h 128"/>
              <a:gd name="T60" fmla="*/ 387 w 387"/>
              <a:gd name="T61" fmla="*/ 28 h 128"/>
              <a:gd name="T62" fmla="*/ 387 w 387"/>
              <a:gd name="T63" fmla="*/ 1 h 128"/>
              <a:gd name="T64" fmla="*/ 387 w 387"/>
              <a:gd name="T65" fmla="*/ 0 h 128"/>
              <a:gd name="T66" fmla="*/ 336 w 387"/>
              <a:gd name="T6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7" h="128">
                <a:moveTo>
                  <a:pt x="336" y="0"/>
                </a:moveTo>
                <a:cubicBezTo>
                  <a:pt x="336" y="0"/>
                  <a:pt x="336" y="0"/>
                  <a:pt x="336" y="0"/>
                </a:cubicBezTo>
                <a:cubicBezTo>
                  <a:pt x="52" y="0"/>
                  <a:pt x="52" y="0"/>
                  <a:pt x="52" y="0"/>
                </a:cubicBezTo>
                <a:cubicBezTo>
                  <a:pt x="52" y="0"/>
                  <a:pt x="52" y="0"/>
                  <a:pt x="52" y="0"/>
                </a:cubicBezTo>
                <a:cubicBezTo>
                  <a:pt x="50" y="0"/>
                  <a:pt x="50" y="0"/>
                  <a:pt x="50" y="0"/>
                </a:cubicBezTo>
                <a:cubicBezTo>
                  <a:pt x="50" y="0"/>
                  <a:pt x="50" y="0"/>
                  <a:pt x="50" y="0"/>
                </a:cubicBezTo>
                <a:cubicBezTo>
                  <a:pt x="36" y="0"/>
                  <a:pt x="36" y="0"/>
                  <a:pt x="36" y="0"/>
                </a:cubicBezTo>
                <a:cubicBezTo>
                  <a:pt x="36" y="0"/>
                  <a:pt x="36" y="0"/>
                  <a:pt x="36" y="0"/>
                </a:cubicBezTo>
                <a:cubicBezTo>
                  <a:pt x="36" y="0"/>
                  <a:pt x="36" y="0"/>
                  <a:pt x="36" y="0"/>
                </a:cubicBezTo>
                <a:cubicBezTo>
                  <a:pt x="22" y="0"/>
                  <a:pt x="22" y="0"/>
                  <a:pt x="22" y="0"/>
                </a:cubicBezTo>
                <a:cubicBezTo>
                  <a:pt x="10" y="0"/>
                  <a:pt x="0" y="10"/>
                  <a:pt x="0" y="23"/>
                </a:cubicBezTo>
                <a:cubicBezTo>
                  <a:pt x="0" y="26"/>
                  <a:pt x="0" y="29"/>
                  <a:pt x="0" y="31"/>
                </a:cubicBezTo>
                <a:cubicBezTo>
                  <a:pt x="0" y="57"/>
                  <a:pt x="0" y="58"/>
                  <a:pt x="0" y="58"/>
                </a:cubicBezTo>
                <a:cubicBezTo>
                  <a:pt x="0" y="61"/>
                  <a:pt x="0" y="61"/>
                  <a:pt x="0" y="61"/>
                </a:cubicBezTo>
                <a:cubicBezTo>
                  <a:pt x="0" y="80"/>
                  <a:pt x="0" y="80"/>
                  <a:pt x="0" y="80"/>
                </a:cubicBezTo>
                <a:cubicBezTo>
                  <a:pt x="0" y="105"/>
                  <a:pt x="0" y="105"/>
                  <a:pt x="0" y="105"/>
                </a:cubicBezTo>
                <a:cubicBezTo>
                  <a:pt x="3" y="105"/>
                  <a:pt x="3" y="105"/>
                  <a:pt x="3" y="105"/>
                </a:cubicBezTo>
                <a:cubicBezTo>
                  <a:pt x="37" y="105"/>
                  <a:pt x="37" y="105"/>
                  <a:pt x="37" y="105"/>
                </a:cubicBezTo>
                <a:cubicBezTo>
                  <a:pt x="43" y="105"/>
                  <a:pt x="47" y="105"/>
                  <a:pt x="52" y="105"/>
                </a:cubicBezTo>
                <a:cubicBezTo>
                  <a:pt x="336" y="105"/>
                  <a:pt x="336" y="105"/>
                  <a:pt x="336" y="105"/>
                </a:cubicBezTo>
                <a:cubicBezTo>
                  <a:pt x="371" y="105"/>
                  <a:pt x="371" y="105"/>
                  <a:pt x="371" y="105"/>
                </a:cubicBezTo>
                <a:cubicBezTo>
                  <a:pt x="387" y="128"/>
                  <a:pt x="387" y="128"/>
                  <a:pt x="387" y="128"/>
                </a:cubicBezTo>
                <a:cubicBezTo>
                  <a:pt x="387" y="105"/>
                  <a:pt x="387" y="105"/>
                  <a:pt x="387" y="105"/>
                </a:cubicBezTo>
                <a:cubicBezTo>
                  <a:pt x="387" y="89"/>
                  <a:pt x="387" y="89"/>
                  <a:pt x="387" y="89"/>
                </a:cubicBezTo>
                <a:cubicBezTo>
                  <a:pt x="387" y="82"/>
                  <a:pt x="387" y="82"/>
                  <a:pt x="387" y="82"/>
                </a:cubicBezTo>
                <a:cubicBezTo>
                  <a:pt x="387" y="73"/>
                  <a:pt x="387" y="73"/>
                  <a:pt x="387" y="73"/>
                </a:cubicBezTo>
                <a:cubicBezTo>
                  <a:pt x="387" y="68"/>
                  <a:pt x="387" y="68"/>
                  <a:pt x="387" y="68"/>
                </a:cubicBezTo>
                <a:cubicBezTo>
                  <a:pt x="387" y="58"/>
                  <a:pt x="387" y="58"/>
                  <a:pt x="387" y="58"/>
                </a:cubicBezTo>
                <a:cubicBezTo>
                  <a:pt x="387" y="44"/>
                  <a:pt x="387" y="44"/>
                  <a:pt x="387" y="44"/>
                </a:cubicBezTo>
                <a:cubicBezTo>
                  <a:pt x="387" y="31"/>
                  <a:pt x="387" y="31"/>
                  <a:pt x="387" y="31"/>
                </a:cubicBezTo>
                <a:cubicBezTo>
                  <a:pt x="387" y="28"/>
                  <a:pt x="387" y="28"/>
                  <a:pt x="387" y="28"/>
                </a:cubicBezTo>
                <a:cubicBezTo>
                  <a:pt x="387" y="1"/>
                  <a:pt x="387" y="1"/>
                  <a:pt x="387" y="1"/>
                </a:cubicBezTo>
                <a:cubicBezTo>
                  <a:pt x="387" y="0"/>
                  <a:pt x="387" y="0"/>
                  <a:pt x="387" y="0"/>
                </a:cubicBezTo>
                <a:cubicBezTo>
                  <a:pt x="352" y="0"/>
                  <a:pt x="340" y="0"/>
                  <a:pt x="336" y="0"/>
                </a:cubicBezTo>
                <a:close/>
              </a:path>
            </a:pathLst>
          </a:custGeom>
          <a:solidFill>
            <a:schemeClr val="accent1"/>
          </a:solidFill>
          <a:ln>
            <a:noFill/>
          </a:ln>
        </p:spPr>
        <p:txBody>
          <a:bodyPr vert="horz" wrap="square" lIns="91440" tIns="45720" rIns="91440" bIns="45720" numCol="1" anchor="t" anchorCtr="0" compatLnSpc="1"/>
          <a:lstStyle/>
          <a:p>
            <a:endParaRPr lang="en-US">
              <a:latin typeface="Source Han Sans CN" panose="020B0400000000000000" pitchFamily="34" charset="-128"/>
              <a:ea typeface="Source Han Sans CN" panose="020B0400000000000000" pitchFamily="34" charset="-128"/>
            </a:endParaRPr>
          </a:p>
        </p:txBody>
      </p:sp>
      <p:sp>
        <p:nvSpPr>
          <p:cNvPr id="33" name="TextBox 12">
            <a:extLst>
              <a:ext uri="{FF2B5EF4-FFF2-40B4-BE49-F238E27FC236}">
                <a16:creationId xmlns:a16="http://schemas.microsoft.com/office/drawing/2014/main" id="{2F725B7E-4D56-4C34-B7DA-2DD12B8456AF}"/>
              </a:ext>
            </a:extLst>
          </p:cNvPr>
          <p:cNvSpPr txBox="1"/>
          <p:nvPr/>
        </p:nvSpPr>
        <p:spPr>
          <a:xfrm>
            <a:off x="6645738" y="5173916"/>
            <a:ext cx="2281102" cy="707886"/>
          </a:xfrm>
          <a:prstGeom prst="rect">
            <a:avLst/>
          </a:prstGeom>
          <a:noFill/>
        </p:spPr>
        <p:txBody>
          <a:bodyPr wrap="square" rtlCol="0">
            <a:spAutoFit/>
          </a:bodyPr>
          <a:lstStyle/>
          <a:p>
            <a:pPr algn="ct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通用电气公司发明了晶闸管</a:t>
            </a:r>
            <a:endParaRPr 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endParaRPr>
          </a:p>
        </p:txBody>
      </p:sp>
      <p:pic>
        <p:nvPicPr>
          <p:cNvPr id="7" name="图片 6">
            <a:extLst>
              <a:ext uri="{FF2B5EF4-FFF2-40B4-BE49-F238E27FC236}">
                <a16:creationId xmlns:a16="http://schemas.microsoft.com/office/drawing/2014/main" id="{DA64148B-69E4-4DA0-A878-A9A064FF59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4911" y="2013416"/>
            <a:ext cx="2309829" cy="2962297"/>
          </a:xfrm>
          <a:prstGeom prst="rect">
            <a:avLst/>
          </a:prstGeom>
        </p:spPr>
      </p:pic>
    </p:spTree>
    <p:extLst>
      <p:ext uri="{BB962C8B-B14F-4D97-AF65-F5344CB8AC3E}">
        <p14:creationId xmlns:p14="http://schemas.microsoft.com/office/powerpoint/2010/main" val="6453148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childTnLst>
                          </p:cTn>
                        </p:par>
                        <p:par>
                          <p:cTn id="45" fill="hold">
                            <p:stCondLst>
                              <p:cond delay="3500"/>
                            </p:stCondLst>
                            <p:childTnLst>
                              <p:par>
                                <p:cTn id="46" presetID="53" presetClass="entr" presetSubtype="16"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par>
                          <p:cTn id="51" fill="hold">
                            <p:stCondLst>
                              <p:cond delay="4000"/>
                            </p:stCondLst>
                            <p:childTnLst>
                              <p:par>
                                <p:cTn id="52" presetID="22" presetClass="entr" presetSubtype="1"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up)">
                                      <p:cBhvr>
                                        <p:cTn id="54" dur="500"/>
                                        <p:tgtEl>
                                          <p:spTgt spid="14"/>
                                        </p:tgtEl>
                                      </p:cBhvr>
                                    </p:animEffect>
                                  </p:childTnLst>
                                </p:cTn>
                              </p:par>
                            </p:childTnLst>
                          </p:cTn>
                        </p:par>
                        <p:par>
                          <p:cTn id="55" fill="hold">
                            <p:stCondLst>
                              <p:cond delay="4500"/>
                            </p:stCondLst>
                            <p:childTnLst>
                              <p:par>
                                <p:cTn id="56" presetID="53" presetClass="entr" presetSubtype="16"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500" fill="hold"/>
                                        <p:tgtEl>
                                          <p:spTgt spid="16"/>
                                        </p:tgtEl>
                                        <p:attrNameLst>
                                          <p:attrName>ppt_w</p:attrName>
                                        </p:attrNameLst>
                                      </p:cBhvr>
                                      <p:tavLst>
                                        <p:tav tm="0">
                                          <p:val>
                                            <p:fltVal val="0"/>
                                          </p:val>
                                        </p:tav>
                                        <p:tav tm="100000">
                                          <p:val>
                                            <p:strVal val="#ppt_w"/>
                                          </p:val>
                                        </p:tav>
                                      </p:tavLst>
                                    </p:anim>
                                    <p:anim calcmode="lin" valueType="num">
                                      <p:cBhvr>
                                        <p:cTn id="59" dur="500" fill="hold"/>
                                        <p:tgtEl>
                                          <p:spTgt spid="16"/>
                                        </p:tgtEl>
                                        <p:attrNameLst>
                                          <p:attrName>ppt_h</p:attrName>
                                        </p:attrNameLst>
                                      </p:cBhvr>
                                      <p:tavLst>
                                        <p:tav tm="0">
                                          <p:val>
                                            <p:fltVal val="0"/>
                                          </p:val>
                                        </p:tav>
                                        <p:tav tm="100000">
                                          <p:val>
                                            <p:strVal val="#ppt_h"/>
                                          </p:val>
                                        </p:tav>
                                      </p:tavLst>
                                    </p:anim>
                                    <p:animEffect transition="in" filter="fade">
                                      <p:cBhvr>
                                        <p:cTn id="60" dur="500"/>
                                        <p:tgtEl>
                                          <p:spTgt spid="16"/>
                                        </p:tgtEl>
                                      </p:cBhvr>
                                    </p:animEffect>
                                  </p:childTnLst>
                                </p:cTn>
                              </p:par>
                            </p:childTnLst>
                          </p:cTn>
                        </p:par>
                        <p:par>
                          <p:cTn id="61" fill="hold">
                            <p:stCondLst>
                              <p:cond delay="5000"/>
                            </p:stCondLst>
                            <p:childTnLst>
                              <p:par>
                                <p:cTn id="62" presetID="10" presetClass="entr" presetSubtype="0" fill="hold" grpId="0" nodeType="after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childTnLst>
                          </p:cTn>
                        </p:par>
                        <p:par>
                          <p:cTn id="68" fill="hold">
                            <p:stCondLst>
                              <p:cond delay="5500"/>
                            </p:stCondLst>
                            <p:childTnLst>
                              <p:par>
                                <p:cTn id="69" presetID="53" presetClass="entr" presetSubtype="16"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p:cTn id="71" dur="500" fill="hold"/>
                                        <p:tgtEl>
                                          <p:spTgt spid="20"/>
                                        </p:tgtEl>
                                        <p:attrNameLst>
                                          <p:attrName>ppt_w</p:attrName>
                                        </p:attrNameLst>
                                      </p:cBhvr>
                                      <p:tavLst>
                                        <p:tav tm="0">
                                          <p:val>
                                            <p:fltVal val="0"/>
                                          </p:val>
                                        </p:tav>
                                        <p:tav tm="100000">
                                          <p:val>
                                            <p:strVal val="#ppt_w"/>
                                          </p:val>
                                        </p:tav>
                                      </p:tavLst>
                                    </p:anim>
                                    <p:anim calcmode="lin" valueType="num">
                                      <p:cBhvr>
                                        <p:cTn id="72" dur="500" fill="hold"/>
                                        <p:tgtEl>
                                          <p:spTgt spid="20"/>
                                        </p:tgtEl>
                                        <p:attrNameLst>
                                          <p:attrName>ppt_h</p:attrName>
                                        </p:attrNameLst>
                                      </p:cBhvr>
                                      <p:tavLst>
                                        <p:tav tm="0">
                                          <p:val>
                                            <p:fltVal val="0"/>
                                          </p:val>
                                        </p:tav>
                                        <p:tav tm="100000">
                                          <p:val>
                                            <p:strVal val="#ppt_h"/>
                                          </p:val>
                                        </p:tav>
                                      </p:tavLst>
                                    </p:anim>
                                    <p:animEffect transition="in" filter="fade">
                                      <p:cBhvr>
                                        <p:cTn id="73" dur="500"/>
                                        <p:tgtEl>
                                          <p:spTgt spid="20"/>
                                        </p:tgtEl>
                                      </p:cBhvr>
                                    </p:animEffect>
                                  </p:childTnLst>
                                </p:cTn>
                              </p:par>
                            </p:childTnLst>
                          </p:cTn>
                        </p:par>
                        <p:par>
                          <p:cTn id="74" fill="hold">
                            <p:stCondLst>
                              <p:cond delay="6000"/>
                            </p:stCondLst>
                            <p:childTnLst>
                              <p:par>
                                <p:cTn id="75" presetID="53" presetClass="entr" presetSubtype="16" fill="hold" grpId="0" nodeType="after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p:cTn id="77" dur="500" fill="hold"/>
                                        <p:tgtEl>
                                          <p:spTgt spid="22"/>
                                        </p:tgtEl>
                                        <p:attrNameLst>
                                          <p:attrName>ppt_w</p:attrName>
                                        </p:attrNameLst>
                                      </p:cBhvr>
                                      <p:tavLst>
                                        <p:tav tm="0">
                                          <p:val>
                                            <p:fltVal val="0"/>
                                          </p:val>
                                        </p:tav>
                                        <p:tav tm="100000">
                                          <p:val>
                                            <p:strVal val="#ppt_w"/>
                                          </p:val>
                                        </p:tav>
                                      </p:tavLst>
                                    </p:anim>
                                    <p:anim calcmode="lin" valueType="num">
                                      <p:cBhvr>
                                        <p:cTn id="78" dur="500" fill="hold"/>
                                        <p:tgtEl>
                                          <p:spTgt spid="22"/>
                                        </p:tgtEl>
                                        <p:attrNameLst>
                                          <p:attrName>ppt_h</p:attrName>
                                        </p:attrNameLst>
                                      </p:cBhvr>
                                      <p:tavLst>
                                        <p:tav tm="0">
                                          <p:val>
                                            <p:fltVal val="0"/>
                                          </p:val>
                                        </p:tav>
                                        <p:tav tm="100000">
                                          <p:val>
                                            <p:strVal val="#ppt_h"/>
                                          </p:val>
                                        </p:tav>
                                      </p:tavLst>
                                    </p:anim>
                                    <p:animEffect transition="in" filter="fade">
                                      <p:cBhvr>
                                        <p:cTn id="79" dur="500"/>
                                        <p:tgtEl>
                                          <p:spTgt spid="22"/>
                                        </p:tgtEl>
                                      </p:cBhvr>
                                    </p:animEffect>
                                  </p:childTnLst>
                                </p:cTn>
                              </p:par>
                            </p:childTnLst>
                          </p:cTn>
                        </p:par>
                        <p:par>
                          <p:cTn id="80" fill="hold">
                            <p:stCondLst>
                              <p:cond delay="6500"/>
                            </p:stCondLst>
                            <p:childTnLst>
                              <p:par>
                                <p:cTn id="81" presetID="22" presetClass="entr" presetSubtype="1" fill="hold"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up)">
                                      <p:cBhvr>
                                        <p:cTn id="83" dur="500"/>
                                        <p:tgtEl>
                                          <p:spTgt spid="21"/>
                                        </p:tgtEl>
                                      </p:cBhvr>
                                    </p:animEffect>
                                  </p:childTnLst>
                                </p:cTn>
                              </p:par>
                            </p:childTnLst>
                          </p:cTn>
                        </p:par>
                        <p:par>
                          <p:cTn id="84" fill="hold">
                            <p:stCondLst>
                              <p:cond delay="7000"/>
                            </p:stCondLst>
                            <p:childTnLst>
                              <p:par>
                                <p:cTn id="85" presetID="53" presetClass="entr" presetSubtype="16"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p:cTn id="87" dur="500" fill="hold"/>
                                        <p:tgtEl>
                                          <p:spTgt spid="23"/>
                                        </p:tgtEl>
                                        <p:attrNameLst>
                                          <p:attrName>ppt_w</p:attrName>
                                        </p:attrNameLst>
                                      </p:cBhvr>
                                      <p:tavLst>
                                        <p:tav tm="0">
                                          <p:val>
                                            <p:fltVal val="0"/>
                                          </p:val>
                                        </p:tav>
                                        <p:tav tm="100000">
                                          <p:val>
                                            <p:strVal val="#ppt_w"/>
                                          </p:val>
                                        </p:tav>
                                      </p:tavLst>
                                    </p:anim>
                                    <p:anim calcmode="lin" valueType="num">
                                      <p:cBhvr>
                                        <p:cTn id="88" dur="500" fill="hold"/>
                                        <p:tgtEl>
                                          <p:spTgt spid="23"/>
                                        </p:tgtEl>
                                        <p:attrNameLst>
                                          <p:attrName>ppt_h</p:attrName>
                                        </p:attrNameLst>
                                      </p:cBhvr>
                                      <p:tavLst>
                                        <p:tav tm="0">
                                          <p:val>
                                            <p:fltVal val="0"/>
                                          </p:val>
                                        </p:tav>
                                        <p:tav tm="100000">
                                          <p:val>
                                            <p:strVal val="#ppt_h"/>
                                          </p:val>
                                        </p:tav>
                                      </p:tavLst>
                                    </p:anim>
                                    <p:animEffect transition="in" filter="fade">
                                      <p:cBhvr>
                                        <p:cTn id="89" dur="500"/>
                                        <p:tgtEl>
                                          <p:spTgt spid="23"/>
                                        </p:tgtEl>
                                      </p:cBhvr>
                                    </p:animEffect>
                                  </p:childTnLst>
                                </p:cTn>
                              </p:par>
                            </p:childTnLst>
                          </p:cTn>
                        </p:par>
                        <p:par>
                          <p:cTn id="90" fill="hold">
                            <p:stCondLst>
                              <p:cond delay="7500"/>
                            </p:stCondLst>
                            <p:childTnLst>
                              <p:par>
                                <p:cTn id="91" presetID="10" presetClass="entr" presetSubtype="0" fill="hold" grpId="0" nodeType="after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fade">
                                      <p:cBhvr>
                                        <p:cTn id="96" dur="500"/>
                                        <p:tgtEl>
                                          <p:spTgt spid="19"/>
                                        </p:tgtEl>
                                      </p:cBhvr>
                                    </p:animEffect>
                                  </p:childTnLst>
                                </p:cTn>
                              </p:par>
                            </p:childTnLst>
                          </p:cTn>
                        </p:par>
                        <p:par>
                          <p:cTn id="97" fill="hold">
                            <p:stCondLst>
                              <p:cond delay="8000"/>
                            </p:stCondLst>
                            <p:childTnLst>
                              <p:par>
                                <p:cTn id="98" presetID="53" presetClass="entr" presetSubtype="16" fill="hold" grpId="0" nodeType="afterEffect">
                                  <p:stCondLst>
                                    <p:cond delay="0"/>
                                  </p:stCondLst>
                                  <p:childTnLst>
                                    <p:set>
                                      <p:cBhvr>
                                        <p:cTn id="99" dur="1" fill="hold">
                                          <p:stCondLst>
                                            <p:cond delay="0"/>
                                          </p:stCondLst>
                                        </p:cTn>
                                        <p:tgtEl>
                                          <p:spTgt spid="28"/>
                                        </p:tgtEl>
                                        <p:attrNameLst>
                                          <p:attrName>style.visibility</p:attrName>
                                        </p:attrNameLst>
                                      </p:cBhvr>
                                      <p:to>
                                        <p:strVal val="visible"/>
                                      </p:to>
                                    </p:set>
                                    <p:anim calcmode="lin" valueType="num">
                                      <p:cBhvr>
                                        <p:cTn id="100" dur="500" fill="hold"/>
                                        <p:tgtEl>
                                          <p:spTgt spid="28"/>
                                        </p:tgtEl>
                                        <p:attrNameLst>
                                          <p:attrName>ppt_w</p:attrName>
                                        </p:attrNameLst>
                                      </p:cBhvr>
                                      <p:tavLst>
                                        <p:tav tm="0">
                                          <p:val>
                                            <p:fltVal val="0"/>
                                          </p:val>
                                        </p:tav>
                                        <p:tav tm="100000">
                                          <p:val>
                                            <p:strVal val="#ppt_w"/>
                                          </p:val>
                                        </p:tav>
                                      </p:tavLst>
                                    </p:anim>
                                    <p:anim calcmode="lin" valueType="num">
                                      <p:cBhvr>
                                        <p:cTn id="101" dur="500" fill="hold"/>
                                        <p:tgtEl>
                                          <p:spTgt spid="28"/>
                                        </p:tgtEl>
                                        <p:attrNameLst>
                                          <p:attrName>ppt_h</p:attrName>
                                        </p:attrNameLst>
                                      </p:cBhvr>
                                      <p:tavLst>
                                        <p:tav tm="0">
                                          <p:val>
                                            <p:fltVal val="0"/>
                                          </p:val>
                                        </p:tav>
                                        <p:tav tm="100000">
                                          <p:val>
                                            <p:strVal val="#ppt_h"/>
                                          </p:val>
                                        </p:tav>
                                      </p:tavLst>
                                    </p:anim>
                                    <p:animEffect transition="in" filter="fade">
                                      <p:cBhvr>
                                        <p:cTn id="102" dur="500"/>
                                        <p:tgtEl>
                                          <p:spTgt spid="28"/>
                                        </p:tgtEl>
                                      </p:cBhvr>
                                    </p:animEffect>
                                  </p:childTnLst>
                                </p:cTn>
                              </p:par>
                            </p:childTnLst>
                          </p:cTn>
                        </p:par>
                        <p:par>
                          <p:cTn id="103" fill="hold">
                            <p:stCondLst>
                              <p:cond delay="8500"/>
                            </p:stCondLst>
                            <p:childTnLst>
                              <p:par>
                                <p:cTn id="104" presetID="53" presetClass="entr" presetSubtype="16" fill="hold" grpId="0" nodeType="afterEffect">
                                  <p:stCondLst>
                                    <p:cond delay="0"/>
                                  </p:stCondLst>
                                  <p:childTnLst>
                                    <p:set>
                                      <p:cBhvr>
                                        <p:cTn id="105" dur="1" fill="hold">
                                          <p:stCondLst>
                                            <p:cond delay="0"/>
                                          </p:stCondLst>
                                        </p:cTn>
                                        <p:tgtEl>
                                          <p:spTgt spid="29"/>
                                        </p:tgtEl>
                                        <p:attrNameLst>
                                          <p:attrName>style.visibility</p:attrName>
                                        </p:attrNameLst>
                                      </p:cBhvr>
                                      <p:to>
                                        <p:strVal val="visible"/>
                                      </p:to>
                                    </p:set>
                                    <p:anim calcmode="lin" valueType="num">
                                      <p:cBhvr>
                                        <p:cTn id="106" dur="500" fill="hold"/>
                                        <p:tgtEl>
                                          <p:spTgt spid="29"/>
                                        </p:tgtEl>
                                        <p:attrNameLst>
                                          <p:attrName>ppt_w</p:attrName>
                                        </p:attrNameLst>
                                      </p:cBhvr>
                                      <p:tavLst>
                                        <p:tav tm="0">
                                          <p:val>
                                            <p:fltVal val="0"/>
                                          </p:val>
                                        </p:tav>
                                        <p:tav tm="100000">
                                          <p:val>
                                            <p:strVal val="#ppt_w"/>
                                          </p:val>
                                        </p:tav>
                                      </p:tavLst>
                                    </p:anim>
                                    <p:anim calcmode="lin" valueType="num">
                                      <p:cBhvr>
                                        <p:cTn id="107" dur="500" fill="hold"/>
                                        <p:tgtEl>
                                          <p:spTgt spid="29"/>
                                        </p:tgtEl>
                                        <p:attrNameLst>
                                          <p:attrName>ppt_h</p:attrName>
                                        </p:attrNameLst>
                                      </p:cBhvr>
                                      <p:tavLst>
                                        <p:tav tm="0">
                                          <p:val>
                                            <p:fltVal val="0"/>
                                          </p:val>
                                        </p:tav>
                                        <p:tav tm="100000">
                                          <p:val>
                                            <p:strVal val="#ppt_h"/>
                                          </p:val>
                                        </p:tav>
                                      </p:tavLst>
                                    </p:anim>
                                    <p:animEffect transition="in" filter="fade">
                                      <p:cBhvr>
                                        <p:cTn id="108" dur="500"/>
                                        <p:tgtEl>
                                          <p:spTgt spid="29"/>
                                        </p:tgtEl>
                                      </p:cBhvr>
                                    </p:animEffect>
                                  </p:childTnLst>
                                </p:cTn>
                              </p:par>
                            </p:childTnLst>
                          </p:cTn>
                        </p:par>
                        <p:par>
                          <p:cTn id="109" fill="hold">
                            <p:stCondLst>
                              <p:cond delay="9000"/>
                            </p:stCondLst>
                            <p:childTnLst>
                              <p:par>
                                <p:cTn id="110" presetID="10" presetClass="entr" presetSubtype="0" fill="hold" grpId="0" nodeType="after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fade">
                                      <p:cBhvr>
                                        <p:cTn id="112" dur="500"/>
                                        <p:tgtEl>
                                          <p:spTgt spid="3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fade">
                                      <p:cBhvr>
                                        <p:cTn id="1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6" grpId="0" animBg="1"/>
      <p:bldP spid="8" grpId="0"/>
      <p:bldP spid="9" grpId="0"/>
      <p:bldP spid="11" grpId="0" animBg="1"/>
      <p:bldP spid="12" grpId="0" animBg="1"/>
      <p:bldP spid="13" grpId="0"/>
      <p:bldP spid="15" grpId="0" animBg="1"/>
      <p:bldP spid="16" grpId="0" animBg="1"/>
      <p:bldP spid="17" grpId="0" animBg="1"/>
      <p:bldP spid="19" grpId="0"/>
      <p:bldP spid="20" grpId="0"/>
      <p:bldP spid="22" grpId="0" animBg="1"/>
      <p:bldP spid="23" grpId="0" animBg="1"/>
      <p:bldP spid="28" grpId="0"/>
      <p:bldP spid="29" grpId="0" animBg="1"/>
      <p:bldP spid="32" grpId="0" animBg="1"/>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908645" y="-17037"/>
            <a:ext cx="1914726" cy="1887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p:cNvSpPr/>
          <p:nvPr/>
        </p:nvSpPr>
        <p:spPr>
          <a:xfrm>
            <a:off x="0" y="0"/>
            <a:ext cx="3464715"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TextBox 7"/>
          <p:cNvSpPr txBox="1"/>
          <p:nvPr/>
        </p:nvSpPr>
        <p:spPr>
          <a:xfrm>
            <a:off x="7443192" y="1088126"/>
            <a:ext cx="2364750" cy="523220"/>
          </a:xfrm>
          <a:prstGeom prst="rect">
            <a:avLst/>
          </a:prstGeom>
          <a:noFill/>
        </p:spPr>
        <p:txBody>
          <a:bodyPr wrap="none" rtlCol="0">
            <a:spAutoFit/>
          </a:bodyPr>
          <a:lstStyle/>
          <a:p>
            <a:r>
              <a:rPr lang="en-US" altLang="zh-CN" sz="2800" b="1" dirty="0">
                <a:solidFill>
                  <a:schemeClr val="tx1">
                    <a:lumMod val="75000"/>
                    <a:lumOff val="25000"/>
                  </a:schemeClr>
                </a:solidFill>
                <a:latin typeface="+mj-ea"/>
                <a:ea typeface="+mj-ea"/>
              </a:rPr>
              <a:t>20</a:t>
            </a:r>
            <a:r>
              <a:rPr lang="zh-CN" altLang="en-US" sz="2800" b="1" dirty="0">
                <a:solidFill>
                  <a:schemeClr val="tx1">
                    <a:lumMod val="75000"/>
                    <a:lumOff val="25000"/>
                  </a:schemeClr>
                </a:solidFill>
                <a:latin typeface="+mj-ea"/>
                <a:ea typeface="+mj-ea"/>
              </a:rPr>
              <a:t>世纪</a:t>
            </a:r>
            <a:r>
              <a:rPr lang="en-US" altLang="zh-CN" sz="2800" b="1" dirty="0">
                <a:solidFill>
                  <a:schemeClr val="tx1">
                    <a:lumMod val="75000"/>
                    <a:lumOff val="25000"/>
                  </a:schemeClr>
                </a:solidFill>
                <a:latin typeface="+mj-ea"/>
                <a:ea typeface="+mj-ea"/>
              </a:rPr>
              <a:t>40</a:t>
            </a:r>
            <a:r>
              <a:rPr lang="zh-CN" altLang="en-US" sz="2800" b="1" dirty="0">
                <a:solidFill>
                  <a:schemeClr val="tx1">
                    <a:lumMod val="75000"/>
                    <a:lumOff val="25000"/>
                  </a:schemeClr>
                </a:solidFill>
                <a:latin typeface="+mj-ea"/>
                <a:ea typeface="+mj-ea"/>
              </a:rPr>
              <a:t>年代</a:t>
            </a:r>
          </a:p>
        </p:txBody>
      </p:sp>
      <p:sp>
        <p:nvSpPr>
          <p:cNvPr id="27" name="Google Shape;86;p19"/>
          <p:cNvSpPr txBox="1"/>
          <p:nvPr/>
        </p:nvSpPr>
        <p:spPr>
          <a:xfrm>
            <a:off x="5523880" y="403258"/>
            <a:ext cx="4365095" cy="523219"/>
          </a:xfrm>
          <a:prstGeom prst="rect">
            <a:avLst/>
          </a:prstGeom>
          <a:noFill/>
          <a:ln>
            <a:noFill/>
          </a:ln>
        </p:spPr>
        <p:txBody>
          <a:bodyPr spcFirstLastPara="1" wrap="square" lIns="91425" tIns="45700" rIns="91425" bIns="45700" anchor="t" anchorCtr="0">
            <a:noAutofit/>
          </a:bodyPr>
          <a:lstStyle/>
          <a:p>
            <a:pPr lvl="0"/>
            <a:r>
              <a:rPr lang="zh-CN" altLang="en-US" sz="3600" b="1" dirty="0">
                <a:solidFill>
                  <a:schemeClr val="tx1">
                    <a:lumMod val="75000"/>
                    <a:lumOff val="25000"/>
                  </a:schemeClr>
                </a:solidFill>
                <a:latin typeface="+mj-ea"/>
                <a:ea typeface="+mj-ea"/>
                <a:cs typeface="Lato"/>
                <a:sym typeface="Lato"/>
              </a:rPr>
              <a:t>历史上第一个晶体管</a:t>
            </a:r>
            <a:endParaRPr sz="3600" b="1" i="0" u="none" strike="noStrike" cap="none" dirty="0">
              <a:solidFill>
                <a:schemeClr val="tx1">
                  <a:lumMod val="75000"/>
                  <a:lumOff val="25000"/>
                </a:schemeClr>
              </a:solidFill>
              <a:latin typeface="+mj-ea"/>
              <a:ea typeface="+mj-ea"/>
              <a:cs typeface="Lato"/>
              <a:sym typeface="Lato"/>
            </a:endParaRPr>
          </a:p>
        </p:txBody>
      </p:sp>
      <p:sp>
        <p:nvSpPr>
          <p:cNvPr id="28" name="矩形 26"/>
          <p:cNvSpPr/>
          <p:nvPr/>
        </p:nvSpPr>
        <p:spPr>
          <a:xfrm>
            <a:off x="5663045" y="2031640"/>
            <a:ext cx="5714999" cy="3914020"/>
          </a:xfrm>
          <a:prstGeom prst="rect">
            <a:avLst/>
          </a:prstGeom>
        </p:spPr>
        <p:txBody>
          <a:bodyPr wrap="square">
            <a:spAutoFit/>
          </a:bodyPr>
          <a:lstStyle/>
          <a:p>
            <a:pPr lvl="0">
              <a:lnSpc>
                <a:spcPct val="150000"/>
              </a:lnSpc>
              <a:defRPr/>
            </a:pPr>
            <a:r>
              <a:rPr lang="en-US" altLang="zh-CN" sz="2400" dirty="0">
                <a:latin typeface="+mn-ea"/>
              </a:rPr>
              <a:t>1947</a:t>
            </a:r>
            <a:r>
              <a:rPr lang="zh-CN" altLang="en-US" sz="2400" dirty="0">
                <a:latin typeface="+mn-ea"/>
              </a:rPr>
              <a:t>年</a:t>
            </a:r>
            <a:r>
              <a:rPr lang="en-US" altLang="zh-CN" sz="2400" dirty="0">
                <a:latin typeface="+mn-ea"/>
              </a:rPr>
              <a:t>12</a:t>
            </a:r>
            <a:r>
              <a:rPr lang="zh-CN" altLang="en-US" sz="2400" dirty="0">
                <a:latin typeface="+mn-ea"/>
              </a:rPr>
              <a:t>月</a:t>
            </a:r>
            <a:r>
              <a:rPr lang="en-US" altLang="zh-CN" sz="2400" dirty="0">
                <a:latin typeface="+mn-ea"/>
              </a:rPr>
              <a:t>16</a:t>
            </a:r>
            <a:r>
              <a:rPr lang="zh-CN" altLang="en-US" sz="2400" dirty="0">
                <a:latin typeface="+mn-ea"/>
              </a:rPr>
              <a:t>日诞生于美国新泽西州的贝尔实验室</a:t>
            </a:r>
            <a:r>
              <a:rPr lang="en-US" altLang="zh-CN" sz="2400" dirty="0">
                <a:latin typeface="+mn-ea"/>
              </a:rPr>
              <a:t>(Bell Laboratories).</a:t>
            </a:r>
            <a:r>
              <a:rPr lang="zh-CN" altLang="en-US" sz="2400" dirty="0">
                <a:latin typeface="+mn-ea"/>
              </a:rPr>
              <a:t>发明者威廉肖克利</a:t>
            </a:r>
            <a:r>
              <a:rPr lang="en-US" altLang="zh-CN" sz="2400" dirty="0">
                <a:latin typeface="+mn-ea"/>
              </a:rPr>
              <a:t>(William Shockley)</a:t>
            </a:r>
            <a:r>
              <a:rPr lang="zh-CN" altLang="en-US" sz="2400" dirty="0">
                <a:latin typeface="+mn-ea"/>
              </a:rPr>
              <a:t>、约翰巴丁</a:t>
            </a:r>
            <a:r>
              <a:rPr lang="en-US" altLang="zh-CN" sz="2400" dirty="0">
                <a:latin typeface="+mn-ea"/>
              </a:rPr>
              <a:t>(John </a:t>
            </a:r>
            <a:r>
              <a:rPr lang="en-US" altLang="zh-CN" sz="2400" dirty="0" err="1">
                <a:latin typeface="+mn-ea"/>
              </a:rPr>
              <a:t>Bardeert</a:t>
            </a:r>
            <a:r>
              <a:rPr lang="en-US" altLang="zh-CN" sz="2400" dirty="0">
                <a:latin typeface="+mn-ea"/>
              </a:rPr>
              <a:t>)</a:t>
            </a:r>
            <a:r>
              <a:rPr lang="zh-CN" altLang="en-US" sz="2400" dirty="0">
                <a:latin typeface="+mn-ea"/>
              </a:rPr>
              <a:t>和沃尔特布拉顿</a:t>
            </a:r>
            <a:r>
              <a:rPr lang="en-US" altLang="zh-CN" sz="2400" dirty="0">
                <a:latin typeface="+mn-ea"/>
              </a:rPr>
              <a:t>(Walter Brattain)</a:t>
            </a:r>
            <a:r>
              <a:rPr lang="zh-CN" altLang="en-US" sz="2400" dirty="0">
                <a:latin typeface="+mn-ea"/>
              </a:rPr>
              <a:t>为此获得了</a:t>
            </a:r>
            <a:r>
              <a:rPr lang="en-US" altLang="zh-CN" sz="2400" dirty="0">
                <a:latin typeface="+mn-ea"/>
              </a:rPr>
              <a:t>1956</a:t>
            </a:r>
            <a:r>
              <a:rPr lang="zh-CN" altLang="en-US" sz="2400" dirty="0">
                <a:latin typeface="+mn-ea"/>
              </a:rPr>
              <a:t>年的诺贝尔物理学奖。固态半导体</a:t>
            </a:r>
            <a:r>
              <a:rPr lang="en-US" altLang="zh-CN" sz="2400" dirty="0">
                <a:latin typeface="+mn-ea"/>
              </a:rPr>
              <a:t>(solid-state)</a:t>
            </a:r>
            <a:r>
              <a:rPr lang="zh-CN" altLang="en-US" sz="2400" dirty="0">
                <a:latin typeface="+mn-ea"/>
              </a:rPr>
              <a:t>的发明使得之后集成电路的发明成为可能。</a:t>
            </a:r>
          </a:p>
        </p:txBody>
      </p:sp>
      <p:pic>
        <p:nvPicPr>
          <p:cNvPr id="8" name="图片 7">
            <a:extLst>
              <a:ext uri="{FF2B5EF4-FFF2-40B4-BE49-F238E27FC236}">
                <a16:creationId xmlns:a16="http://schemas.microsoft.com/office/drawing/2014/main" id="{8995195B-0E0A-4D47-80E5-FDA0931F6CD5}"/>
              </a:ext>
            </a:extLst>
          </p:cNvPr>
          <p:cNvPicPr>
            <a:picLocks noChangeAspect="1"/>
          </p:cNvPicPr>
          <p:nvPr/>
        </p:nvPicPr>
        <p:blipFill rotWithShape="1">
          <a:blip r:embed="rId3"/>
          <a:srcRect l="16763" r="21807"/>
          <a:stretch/>
        </p:blipFill>
        <p:spPr>
          <a:xfrm>
            <a:off x="20448" y="1432090"/>
            <a:ext cx="5541894" cy="4729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p:nvPr/>
        </p:nvSpPr>
        <p:spPr bwMode="auto">
          <a:xfrm>
            <a:off x="2310167" y="1417301"/>
            <a:ext cx="3525126" cy="1285259"/>
          </a:xfrm>
          <a:custGeom>
            <a:avLst/>
            <a:gdLst>
              <a:gd name="T0" fmla="*/ 336 w 387"/>
              <a:gd name="T1" fmla="*/ 0 h 128"/>
              <a:gd name="T2" fmla="*/ 336 w 387"/>
              <a:gd name="T3" fmla="*/ 0 h 128"/>
              <a:gd name="T4" fmla="*/ 52 w 387"/>
              <a:gd name="T5" fmla="*/ 0 h 128"/>
              <a:gd name="T6" fmla="*/ 52 w 387"/>
              <a:gd name="T7" fmla="*/ 0 h 128"/>
              <a:gd name="T8" fmla="*/ 50 w 387"/>
              <a:gd name="T9" fmla="*/ 0 h 128"/>
              <a:gd name="T10" fmla="*/ 50 w 387"/>
              <a:gd name="T11" fmla="*/ 0 h 128"/>
              <a:gd name="T12" fmla="*/ 36 w 387"/>
              <a:gd name="T13" fmla="*/ 0 h 128"/>
              <a:gd name="T14" fmla="*/ 36 w 387"/>
              <a:gd name="T15" fmla="*/ 0 h 128"/>
              <a:gd name="T16" fmla="*/ 36 w 387"/>
              <a:gd name="T17" fmla="*/ 0 h 128"/>
              <a:gd name="T18" fmla="*/ 22 w 387"/>
              <a:gd name="T19" fmla="*/ 0 h 128"/>
              <a:gd name="T20" fmla="*/ 0 w 387"/>
              <a:gd name="T21" fmla="*/ 23 h 128"/>
              <a:gd name="T22" fmla="*/ 0 w 387"/>
              <a:gd name="T23" fmla="*/ 31 h 128"/>
              <a:gd name="T24" fmla="*/ 0 w 387"/>
              <a:gd name="T25" fmla="*/ 58 h 128"/>
              <a:gd name="T26" fmla="*/ 0 w 387"/>
              <a:gd name="T27" fmla="*/ 61 h 128"/>
              <a:gd name="T28" fmla="*/ 0 w 387"/>
              <a:gd name="T29" fmla="*/ 80 h 128"/>
              <a:gd name="T30" fmla="*/ 0 w 387"/>
              <a:gd name="T31" fmla="*/ 105 h 128"/>
              <a:gd name="T32" fmla="*/ 3 w 387"/>
              <a:gd name="T33" fmla="*/ 105 h 128"/>
              <a:gd name="T34" fmla="*/ 37 w 387"/>
              <a:gd name="T35" fmla="*/ 105 h 128"/>
              <a:gd name="T36" fmla="*/ 52 w 387"/>
              <a:gd name="T37" fmla="*/ 105 h 128"/>
              <a:gd name="T38" fmla="*/ 336 w 387"/>
              <a:gd name="T39" fmla="*/ 105 h 128"/>
              <a:gd name="T40" fmla="*/ 371 w 387"/>
              <a:gd name="T41" fmla="*/ 105 h 128"/>
              <a:gd name="T42" fmla="*/ 387 w 387"/>
              <a:gd name="T43" fmla="*/ 128 h 128"/>
              <a:gd name="T44" fmla="*/ 387 w 387"/>
              <a:gd name="T45" fmla="*/ 105 h 128"/>
              <a:gd name="T46" fmla="*/ 387 w 387"/>
              <a:gd name="T47" fmla="*/ 89 h 128"/>
              <a:gd name="T48" fmla="*/ 387 w 387"/>
              <a:gd name="T49" fmla="*/ 82 h 128"/>
              <a:gd name="T50" fmla="*/ 387 w 387"/>
              <a:gd name="T51" fmla="*/ 73 h 128"/>
              <a:gd name="T52" fmla="*/ 387 w 387"/>
              <a:gd name="T53" fmla="*/ 68 h 128"/>
              <a:gd name="T54" fmla="*/ 387 w 387"/>
              <a:gd name="T55" fmla="*/ 58 h 128"/>
              <a:gd name="T56" fmla="*/ 387 w 387"/>
              <a:gd name="T57" fmla="*/ 44 h 128"/>
              <a:gd name="T58" fmla="*/ 387 w 387"/>
              <a:gd name="T59" fmla="*/ 31 h 128"/>
              <a:gd name="T60" fmla="*/ 387 w 387"/>
              <a:gd name="T61" fmla="*/ 28 h 128"/>
              <a:gd name="T62" fmla="*/ 387 w 387"/>
              <a:gd name="T63" fmla="*/ 1 h 128"/>
              <a:gd name="T64" fmla="*/ 387 w 387"/>
              <a:gd name="T65" fmla="*/ 0 h 128"/>
              <a:gd name="T66" fmla="*/ 336 w 387"/>
              <a:gd name="T6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7" h="128">
                <a:moveTo>
                  <a:pt x="336" y="0"/>
                </a:moveTo>
                <a:cubicBezTo>
                  <a:pt x="336" y="0"/>
                  <a:pt x="336" y="0"/>
                  <a:pt x="336" y="0"/>
                </a:cubicBezTo>
                <a:cubicBezTo>
                  <a:pt x="52" y="0"/>
                  <a:pt x="52" y="0"/>
                  <a:pt x="52" y="0"/>
                </a:cubicBezTo>
                <a:cubicBezTo>
                  <a:pt x="52" y="0"/>
                  <a:pt x="52" y="0"/>
                  <a:pt x="52" y="0"/>
                </a:cubicBezTo>
                <a:cubicBezTo>
                  <a:pt x="50" y="0"/>
                  <a:pt x="50" y="0"/>
                  <a:pt x="50" y="0"/>
                </a:cubicBezTo>
                <a:cubicBezTo>
                  <a:pt x="50" y="0"/>
                  <a:pt x="50" y="0"/>
                  <a:pt x="50" y="0"/>
                </a:cubicBezTo>
                <a:cubicBezTo>
                  <a:pt x="36" y="0"/>
                  <a:pt x="36" y="0"/>
                  <a:pt x="36" y="0"/>
                </a:cubicBezTo>
                <a:cubicBezTo>
                  <a:pt x="36" y="0"/>
                  <a:pt x="36" y="0"/>
                  <a:pt x="36" y="0"/>
                </a:cubicBezTo>
                <a:cubicBezTo>
                  <a:pt x="36" y="0"/>
                  <a:pt x="36" y="0"/>
                  <a:pt x="36" y="0"/>
                </a:cubicBezTo>
                <a:cubicBezTo>
                  <a:pt x="22" y="0"/>
                  <a:pt x="22" y="0"/>
                  <a:pt x="22" y="0"/>
                </a:cubicBezTo>
                <a:cubicBezTo>
                  <a:pt x="10" y="0"/>
                  <a:pt x="0" y="10"/>
                  <a:pt x="0" y="23"/>
                </a:cubicBezTo>
                <a:cubicBezTo>
                  <a:pt x="0" y="26"/>
                  <a:pt x="0" y="29"/>
                  <a:pt x="0" y="31"/>
                </a:cubicBezTo>
                <a:cubicBezTo>
                  <a:pt x="0" y="57"/>
                  <a:pt x="0" y="58"/>
                  <a:pt x="0" y="58"/>
                </a:cubicBezTo>
                <a:cubicBezTo>
                  <a:pt x="0" y="61"/>
                  <a:pt x="0" y="61"/>
                  <a:pt x="0" y="61"/>
                </a:cubicBezTo>
                <a:cubicBezTo>
                  <a:pt x="0" y="80"/>
                  <a:pt x="0" y="80"/>
                  <a:pt x="0" y="80"/>
                </a:cubicBezTo>
                <a:cubicBezTo>
                  <a:pt x="0" y="105"/>
                  <a:pt x="0" y="105"/>
                  <a:pt x="0" y="105"/>
                </a:cubicBezTo>
                <a:cubicBezTo>
                  <a:pt x="3" y="105"/>
                  <a:pt x="3" y="105"/>
                  <a:pt x="3" y="105"/>
                </a:cubicBezTo>
                <a:cubicBezTo>
                  <a:pt x="37" y="105"/>
                  <a:pt x="37" y="105"/>
                  <a:pt x="37" y="105"/>
                </a:cubicBezTo>
                <a:cubicBezTo>
                  <a:pt x="43" y="105"/>
                  <a:pt x="47" y="105"/>
                  <a:pt x="52" y="105"/>
                </a:cubicBezTo>
                <a:cubicBezTo>
                  <a:pt x="336" y="105"/>
                  <a:pt x="336" y="105"/>
                  <a:pt x="336" y="105"/>
                </a:cubicBezTo>
                <a:cubicBezTo>
                  <a:pt x="371" y="105"/>
                  <a:pt x="371" y="105"/>
                  <a:pt x="371" y="105"/>
                </a:cubicBezTo>
                <a:cubicBezTo>
                  <a:pt x="387" y="128"/>
                  <a:pt x="387" y="128"/>
                  <a:pt x="387" y="128"/>
                </a:cubicBezTo>
                <a:cubicBezTo>
                  <a:pt x="387" y="105"/>
                  <a:pt x="387" y="105"/>
                  <a:pt x="387" y="105"/>
                </a:cubicBezTo>
                <a:cubicBezTo>
                  <a:pt x="387" y="89"/>
                  <a:pt x="387" y="89"/>
                  <a:pt x="387" y="89"/>
                </a:cubicBezTo>
                <a:cubicBezTo>
                  <a:pt x="387" y="82"/>
                  <a:pt x="387" y="82"/>
                  <a:pt x="387" y="82"/>
                </a:cubicBezTo>
                <a:cubicBezTo>
                  <a:pt x="387" y="73"/>
                  <a:pt x="387" y="73"/>
                  <a:pt x="387" y="73"/>
                </a:cubicBezTo>
                <a:cubicBezTo>
                  <a:pt x="387" y="68"/>
                  <a:pt x="387" y="68"/>
                  <a:pt x="387" y="68"/>
                </a:cubicBezTo>
                <a:cubicBezTo>
                  <a:pt x="387" y="58"/>
                  <a:pt x="387" y="58"/>
                  <a:pt x="387" y="58"/>
                </a:cubicBezTo>
                <a:cubicBezTo>
                  <a:pt x="387" y="44"/>
                  <a:pt x="387" y="44"/>
                  <a:pt x="387" y="44"/>
                </a:cubicBezTo>
                <a:cubicBezTo>
                  <a:pt x="387" y="31"/>
                  <a:pt x="387" y="31"/>
                  <a:pt x="387" y="31"/>
                </a:cubicBezTo>
                <a:cubicBezTo>
                  <a:pt x="387" y="28"/>
                  <a:pt x="387" y="28"/>
                  <a:pt x="387" y="28"/>
                </a:cubicBezTo>
                <a:cubicBezTo>
                  <a:pt x="387" y="1"/>
                  <a:pt x="387" y="1"/>
                  <a:pt x="387" y="1"/>
                </a:cubicBezTo>
                <a:cubicBezTo>
                  <a:pt x="387" y="0"/>
                  <a:pt x="387" y="0"/>
                  <a:pt x="387" y="0"/>
                </a:cubicBezTo>
                <a:cubicBezTo>
                  <a:pt x="352" y="0"/>
                  <a:pt x="340" y="0"/>
                  <a:pt x="336" y="0"/>
                </a:cubicBezTo>
                <a:close/>
              </a:path>
            </a:pathLst>
          </a:custGeom>
          <a:solidFill>
            <a:schemeClr val="accent1"/>
          </a:solidFill>
          <a:ln>
            <a:noFill/>
          </a:ln>
        </p:spPr>
        <p:txBody>
          <a:bodyPr vert="horz" wrap="square" lIns="91440" tIns="45720" rIns="91440" bIns="45720" numCol="1" anchor="t" anchorCtr="0" compatLnSpc="1"/>
          <a:lstStyle/>
          <a:p>
            <a:endParaRPr lang="en-US">
              <a:latin typeface="Source Han Sans CN" panose="020B0400000000000000" pitchFamily="34" charset="-128"/>
              <a:ea typeface="Source Han Sans CN" panose="020B0400000000000000" pitchFamily="34" charset="-128"/>
            </a:endParaRPr>
          </a:p>
        </p:txBody>
      </p:sp>
      <p:sp>
        <p:nvSpPr>
          <p:cNvPr id="4" name="TextBox 8"/>
          <p:cNvSpPr txBox="1"/>
          <p:nvPr/>
        </p:nvSpPr>
        <p:spPr>
          <a:xfrm>
            <a:off x="2255522" y="1464049"/>
            <a:ext cx="3579769" cy="1015663"/>
          </a:xfrm>
          <a:prstGeom prst="rect">
            <a:avLst/>
          </a:prstGeom>
          <a:noFill/>
        </p:spPr>
        <p:txBody>
          <a:bodyPr wrap="square" rtlCol="0">
            <a:spAutoFit/>
          </a:bodyPr>
          <a:lstStyle/>
          <a:p>
            <a:pPr algn="ct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hlinkClick r:id="rId3" action="ppaction://hlinksldjump"/>
              </a:rPr>
              <a:t>仙童</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公司的杰克</a:t>
            </a:r>
            <a:r>
              <a:rPr lang="en-US" altLang="zh-CN" sz="2000" b="1" dirty="0">
                <a:solidFill>
                  <a:schemeClr val="bg1"/>
                </a:solidFill>
                <a:latin typeface="Source Han Sans CN" panose="020B0400000000000000" pitchFamily="34" charset="-128"/>
                <a:ea typeface="Source Han Sans CN" panose="020B0400000000000000" pitchFamily="34" charset="-128"/>
                <a:cs typeface="Open Sans" pitchFamily="34" charset="0"/>
              </a:rPr>
              <a:t>·</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基尔比和德国德仪公司的罗伯特</a:t>
            </a:r>
            <a:r>
              <a:rPr lang="en-US" altLang="zh-CN" sz="2000" b="1" dirty="0">
                <a:solidFill>
                  <a:schemeClr val="bg1"/>
                </a:solidFill>
                <a:latin typeface="Source Han Sans CN" panose="020B0400000000000000" pitchFamily="34" charset="-128"/>
                <a:ea typeface="Source Han Sans CN" panose="020B0400000000000000" pitchFamily="34" charset="-128"/>
                <a:cs typeface="Open Sans" pitchFamily="34" charset="0"/>
              </a:rPr>
              <a:t>·</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诺伊斯特和 分别独立发明了集成电路</a:t>
            </a:r>
            <a:endParaRPr 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endParaRPr>
          </a:p>
        </p:txBody>
      </p:sp>
      <p:sp>
        <p:nvSpPr>
          <p:cNvPr id="5" name="Oval 9"/>
          <p:cNvSpPr/>
          <p:nvPr/>
        </p:nvSpPr>
        <p:spPr>
          <a:xfrm>
            <a:off x="6096000" y="1615520"/>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6" name="Freeform 5"/>
          <p:cNvSpPr/>
          <p:nvPr/>
        </p:nvSpPr>
        <p:spPr bwMode="auto">
          <a:xfrm flipH="1">
            <a:off x="6482659" y="2913492"/>
            <a:ext cx="2759529" cy="1027158"/>
          </a:xfrm>
          <a:custGeom>
            <a:avLst/>
            <a:gdLst>
              <a:gd name="T0" fmla="*/ 336 w 387"/>
              <a:gd name="T1" fmla="*/ 0 h 128"/>
              <a:gd name="T2" fmla="*/ 336 w 387"/>
              <a:gd name="T3" fmla="*/ 0 h 128"/>
              <a:gd name="T4" fmla="*/ 52 w 387"/>
              <a:gd name="T5" fmla="*/ 0 h 128"/>
              <a:gd name="T6" fmla="*/ 52 w 387"/>
              <a:gd name="T7" fmla="*/ 0 h 128"/>
              <a:gd name="T8" fmla="*/ 50 w 387"/>
              <a:gd name="T9" fmla="*/ 0 h 128"/>
              <a:gd name="T10" fmla="*/ 50 w 387"/>
              <a:gd name="T11" fmla="*/ 0 h 128"/>
              <a:gd name="T12" fmla="*/ 36 w 387"/>
              <a:gd name="T13" fmla="*/ 0 h 128"/>
              <a:gd name="T14" fmla="*/ 36 w 387"/>
              <a:gd name="T15" fmla="*/ 0 h 128"/>
              <a:gd name="T16" fmla="*/ 36 w 387"/>
              <a:gd name="T17" fmla="*/ 0 h 128"/>
              <a:gd name="T18" fmla="*/ 22 w 387"/>
              <a:gd name="T19" fmla="*/ 0 h 128"/>
              <a:gd name="T20" fmla="*/ 0 w 387"/>
              <a:gd name="T21" fmla="*/ 23 h 128"/>
              <a:gd name="T22" fmla="*/ 0 w 387"/>
              <a:gd name="T23" fmla="*/ 31 h 128"/>
              <a:gd name="T24" fmla="*/ 0 w 387"/>
              <a:gd name="T25" fmla="*/ 58 h 128"/>
              <a:gd name="T26" fmla="*/ 0 w 387"/>
              <a:gd name="T27" fmla="*/ 61 h 128"/>
              <a:gd name="T28" fmla="*/ 0 w 387"/>
              <a:gd name="T29" fmla="*/ 80 h 128"/>
              <a:gd name="T30" fmla="*/ 0 w 387"/>
              <a:gd name="T31" fmla="*/ 105 h 128"/>
              <a:gd name="T32" fmla="*/ 3 w 387"/>
              <a:gd name="T33" fmla="*/ 105 h 128"/>
              <a:gd name="T34" fmla="*/ 37 w 387"/>
              <a:gd name="T35" fmla="*/ 105 h 128"/>
              <a:gd name="T36" fmla="*/ 52 w 387"/>
              <a:gd name="T37" fmla="*/ 105 h 128"/>
              <a:gd name="T38" fmla="*/ 336 w 387"/>
              <a:gd name="T39" fmla="*/ 105 h 128"/>
              <a:gd name="T40" fmla="*/ 371 w 387"/>
              <a:gd name="T41" fmla="*/ 105 h 128"/>
              <a:gd name="T42" fmla="*/ 387 w 387"/>
              <a:gd name="T43" fmla="*/ 128 h 128"/>
              <a:gd name="T44" fmla="*/ 387 w 387"/>
              <a:gd name="T45" fmla="*/ 105 h 128"/>
              <a:gd name="T46" fmla="*/ 387 w 387"/>
              <a:gd name="T47" fmla="*/ 89 h 128"/>
              <a:gd name="T48" fmla="*/ 387 w 387"/>
              <a:gd name="T49" fmla="*/ 82 h 128"/>
              <a:gd name="T50" fmla="*/ 387 w 387"/>
              <a:gd name="T51" fmla="*/ 73 h 128"/>
              <a:gd name="T52" fmla="*/ 387 w 387"/>
              <a:gd name="T53" fmla="*/ 68 h 128"/>
              <a:gd name="T54" fmla="*/ 387 w 387"/>
              <a:gd name="T55" fmla="*/ 58 h 128"/>
              <a:gd name="T56" fmla="*/ 387 w 387"/>
              <a:gd name="T57" fmla="*/ 44 h 128"/>
              <a:gd name="T58" fmla="*/ 387 w 387"/>
              <a:gd name="T59" fmla="*/ 31 h 128"/>
              <a:gd name="T60" fmla="*/ 387 w 387"/>
              <a:gd name="T61" fmla="*/ 28 h 128"/>
              <a:gd name="T62" fmla="*/ 387 w 387"/>
              <a:gd name="T63" fmla="*/ 1 h 128"/>
              <a:gd name="T64" fmla="*/ 387 w 387"/>
              <a:gd name="T65" fmla="*/ 0 h 128"/>
              <a:gd name="T66" fmla="*/ 336 w 387"/>
              <a:gd name="T6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7" h="128">
                <a:moveTo>
                  <a:pt x="336" y="0"/>
                </a:moveTo>
                <a:cubicBezTo>
                  <a:pt x="336" y="0"/>
                  <a:pt x="336" y="0"/>
                  <a:pt x="336" y="0"/>
                </a:cubicBezTo>
                <a:cubicBezTo>
                  <a:pt x="52" y="0"/>
                  <a:pt x="52" y="0"/>
                  <a:pt x="52" y="0"/>
                </a:cubicBezTo>
                <a:cubicBezTo>
                  <a:pt x="52" y="0"/>
                  <a:pt x="52" y="0"/>
                  <a:pt x="52" y="0"/>
                </a:cubicBezTo>
                <a:cubicBezTo>
                  <a:pt x="50" y="0"/>
                  <a:pt x="50" y="0"/>
                  <a:pt x="50" y="0"/>
                </a:cubicBezTo>
                <a:cubicBezTo>
                  <a:pt x="50" y="0"/>
                  <a:pt x="50" y="0"/>
                  <a:pt x="50" y="0"/>
                </a:cubicBezTo>
                <a:cubicBezTo>
                  <a:pt x="36" y="0"/>
                  <a:pt x="36" y="0"/>
                  <a:pt x="36" y="0"/>
                </a:cubicBezTo>
                <a:cubicBezTo>
                  <a:pt x="36" y="0"/>
                  <a:pt x="36" y="0"/>
                  <a:pt x="36" y="0"/>
                </a:cubicBezTo>
                <a:cubicBezTo>
                  <a:pt x="36" y="0"/>
                  <a:pt x="36" y="0"/>
                  <a:pt x="36" y="0"/>
                </a:cubicBezTo>
                <a:cubicBezTo>
                  <a:pt x="22" y="0"/>
                  <a:pt x="22" y="0"/>
                  <a:pt x="22" y="0"/>
                </a:cubicBezTo>
                <a:cubicBezTo>
                  <a:pt x="10" y="0"/>
                  <a:pt x="0" y="10"/>
                  <a:pt x="0" y="23"/>
                </a:cubicBezTo>
                <a:cubicBezTo>
                  <a:pt x="0" y="26"/>
                  <a:pt x="0" y="29"/>
                  <a:pt x="0" y="31"/>
                </a:cubicBezTo>
                <a:cubicBezTo>
                  <a:pt x="0" y="57"/>
                  <a:pt x="0" y="58"/>
                  <a:pt x="0" y="58"/>
                </a:cubicBezTo>
                <a:cubicBezTo>
                  <a:pt x="0" y="61"/>
                  <a:pt x="0" y="61"/>
                  <a:pt x="0" y="61"/>
                </a:cubicBezTo>
                <a:cubicBezTo>
                  <a:pt x="0" y="80"/>
                  <a:pt x="0" y="80"/>
                  <a:pt x="0" y="80"/>
                </a:cubicBezTo>
                <a:cubicBezTo>
                  <a:pt x="0" y="105"/>
                  <a:pt x="0" y="105"/>
                  <a:pt x="0" y="105"/>
                </a:cubicBezTo>
                <a:cubicBezTo>
                  <a:pt x="3" y="105"/>
                  <a:pt x="3" y="105"/>
                  <a:pt x="3" y="105"/>
                </a:cubicBezTo>
                <a:cubicBezTo>
                  <a:pt x="37" y="105"/>
                  <a:pt x="37" y="105"/>
                  <a:pt x="37" y="105"/>
                </a:cubicBezTo>
                <a:cubicBezTo>
                  <a:pt x="43" y="105"/>
                  <a:pt x="47" y="105"/>
                  <a:pt x="52" y="105"/>
                </a:cubicBezTo>
                <a:cubicBezTo>
                  <a:pt x="336" y="105"/>
                  <a:pt x="336" y="105"/>
                  <a:pt x="336" y="105"/>
                </a:cubicBezTo>
                <a:cubicBezTo>
                  <a:pt x="371" y="105"/>
                  <a:pt x="371" y="105"/>
                  <a:pt x="371" y="105"/>
                </a:cubicBezTo>
                <a:cubicBezTo>
                  <a:pt x="387" y="128"/>
                  <a:pt x="387" y="128"/>
                  <a:pt x="387" y="128"/>
                </a:cubicBezTo>
                <a:cubicBezTo>
                  <a:pt x="387" y="105"/>
                  <a:pt x="387" y="105"/>
                  <a:pt x="387" y="105"/>
                </a:cubicBezTo>
                <a:cubicBezTo>
                  <a:pt x="387" y="89"/>
                  <a:pt x="387" y="89"/>
                  <a:pt x="387" y="89"/>
                </a:cubicBezTo>
                <a:cubicBezTo>
                  <a:pt x="387" y="82"/>
                  <a:pt x="387" y="82"/>
                  <a:pt x="387" y="82"/>
                </a:cubicBezTo>
                <a:cubicBezTo>
                  <a:pt x="387" y="73"/>
                  <a:pt x="387" y="73"/>
                  <a:pt x="387" y="73"/>
                </a:cubicBezTo>
                <a:cubicBezTo>
                  <a:pt x="387" y="68"/>
                  <a:pt x="387" y="68"/>
                  <a:pt x="387" y="68"/>
                </a:cubicBezTo>
                <a:cubicBezTo>
                  <a:pt x="387" y="58"/>
                  <a:pt x="387" y="58"/>
                  <a:pt x="387" y="58"/>
                </a:cubicBezTo>
                <a:cubicBezTo>
                  <a:pt x="387" y="44"/>
                  <a:pt x="387" y="44"/>
                  <a:pt x="387" y="44"/>
                </a:cubicBezTo>
                <a:cubicBezTo>
                  <a:pt x="387" y="31"/>
                  <a:pt x="387" y="31"/>
                  <a:pt x="387" y="31"/>
                </a:cubicBezTo>
                <a:cubicBezTo>
                  <a:pt x="387" y="28"/>
                  <a:pt x="387" y="28"/>
                  <a:pt x="387" y="28"/>
                </a:cubicBezTo>
                <a:cubicBezTo>
                  <a:pt x="387" y="1"/>
                  <a:pt x="387" y="1"/>
                  <a:pt x="387" y="1"/>
                </a:cubicBezTo>
                <a:cubicBezTo>
                  <a:pt x="387" y="0"/>
                  <a:pt x="387" y="0"/>
                  <a:pt x="387" y="0"/>
                </a:cubicBezTo>
                <a:cubicBezTo>
                  <a:pt x="352" y="0"/>
                  <a:pt x="340" y="0"/>
                  <a:pt x="336" y="0"/>
                </a:cubicBezTo>
                <a:close/>
              </a:path>
            </a:pathLst>
          </a:custGeom>
          <a:solidFill>
            <a:schemeClr val="accent1"/>
          </a:solidFill>
          <a:ln>
            <a:noFill/>
          </a:ln>
        </p:spPr>
        <p:txBody>
          <a:bodyPr vert="horz" wrap="square" lIns="91440" tIns="45720" rIns="91440" bIns="45720" numCol="1" anchor="t" anchorCtr="0" compatLnSpc="1"/>
          <a:lstStyle/>
          <a:p>
            <a:endParaRPr lang="en-US">
              <a:latin typeface="Source Han Sans CN" panose="020B0400000000000000" pitchFamily="34" charset="-128"/>
              <a:ea typeface="Source Han Sans CN" panose="020B0400000000000000" pitchFamily="34" charset="-128"/>
            </a:endParaRPr>
          </a:p>
        </p:txBody>
      </p:sp>
      <p:sp>
        <p:nvSpPr>
          <p:cNvPr id="8" name="TextBox 12"/>
          <p:cNvSpPr txBox="1"/>
          <p:nvPr/>
        </p:nvSpPr>
        <p:spPr>
          <a:xfrm>
            <a:off x="6537304" y="3006879"/>
            <a:ext cx="2541793" cy="707886"/>
          </a:xfrm>
          <a:prstGeom prst="rect">
            <a:avLst/>
          </a:prstGeom>
          <a:noFill/>
        </p:spPr>
        <p:txBody>
          <a:bodyPr wrap="square" rtlCol="0">
            <a:spAutoFit/>
          </a:bodyPr>
          <a:lstStyle/>
          <a:p>
            <a:pPr algn="ct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仙童公司的诺伊斯提交了平面工艺的专利</a:t>
            </a:r>
            <a:endParaRPr 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endParaRPr>
          </a:p>
        </p:txBody>
      </p:sp>
      <p:sp>
        <p:nvSpPr>
          <p:cNvPr id="9" name="TextBox 13"/>
          <p:cNvSpPr txBox="1"/>
          <p:nvPr/>
        </p:nvSpPr>
        <p:spPr>
          <a:xfrm>
            <a:off x="5667624" y="1815412"/>
            <a:ext cx="966043" cy="369332"/>
          </a:xfrm>
          <a:prstGeom prst="rect">
            <a:avLst/>
          </a:prstGeom>
          <a:noFill/>
        </p:spPr>
        <p:txBody>
          <a:bodyPr wrap="square" rtlCol="0">
            <a:spAutoFit/>
          </a:bodyPr>
          <a:lstStyle/>
          <a:p>
            <a:pPr algn="ctr"/>
            <a:r>
              <a:rPr lang="en-US" b="1" dirty="0">
                <a:latin typeface="Source Han Sans CN" panose="020B0400000000000000" pitchFamily="34" charset="-128"/>
                <a:ea typeface="Source Han Sans CN" panose="020B0400000000000000" pitchFamily="34" charset="-128"/>
                <a:cs typeface="Open Sans" pitchFamily="34" charset="0"/>
              </a:rPr>
              <a:t>1958</a:t>
            </a:r>
          </a:p>
        </p:txBody>
      </p:sp>
      <p:cxnSp>
        <p:nvCxnSpPr>
          <p:cNvPr id="10" name="Straight Connector 14"/>
          <p:cNvCxnSpPr/>
          <p:nvPr/>
        </p:nvCxnSpPr>
        <p:spPr>
          <a:xfrm>
            <a:off x="6150645" y="2354868"/>
            <a:ext cx="0" cy="821226"/>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Oval 15"/>
          <p:cNvSpPr/>
          <p:nvPr/>
        </p:nvSpPr>
        <p:spPr>
          <a:xfrm>
            <a:off x="6096000" y="2272524"/>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12" name="Oval 16"/>
          <p:cNvSpPr/>
          <p:nvPr/>
        </p:nvSpPr>
        <p:spPr>
          <a:xfrm>
            <a:off x="6096000" y="3080216"/>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13" name="TextBox 17"/>
          <p:cNvSpPr txBox="1"/>
          <p:nvPr/>
        </p:nvSpPr>
        <p:spPr>
          <a:xfrm>
            <a:off x="5667624" y="3272527"/>
            <a:ext cx="966043" cy="369332"/>
          </a:xfrm>
          <a:prstGeom prst="rect">
            <a:avLst/>
          </a:prstGeom>
          <a:noFill/>
        </p:spPr>
        <p:txBody>
          <a:bodyPr wrap="square" rtlCol="0">
            <a:spAutoFit/>
          </a:bodyPr>
          <a:lstStyle/>
          <a:p>
            <a:pPr algn="ctr"/>
            <a:r>
              <a:rPr lang="en-US" b="1" dirty="0">
                <a:latin typeface="Source Han Sans CN" panose="020B0400000000000000" pitchFamily="34" charset="-128"/>
                <a:ea typeface="Source Han Sans CN" panose="020B0400000000000000" pitchFamily="34" charset="-128"/>
                <a:cs typeface="Open Sans" pitchFamily="34" charset="0"/>
              </a:rPr>
              <a:t>1959</a:t>
            </a:r>
          </a:p>
        </p:txBody>
      </p:sp>
      <p:cxnSp>
        <p:nvCxnSpPr>
          <p:cNvPr id="14" name="Straight Connector 18"/>
          <p:cNvCxnSpPr/>
          <p:nvPr/>
        </p:nvCxnSpPr>
        <p:spPr>
          <a:xfrm>
            <a:off x="6150645" y="3810702"/>
            <a:ext cx="0" cy="102715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val 19"/>
          <p:cNvSpPr/>
          <p:nvPr/>
        </p:nvSpPr>
        <p:spPr>
          <a:xfrm>
            <a:off x="6096000" y="3728358"/>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16" name="Oval 20"/>
          <p:cNvSpPr/>
          <p:nvPr/>
        </p:nvSpPr>
        <p:spPr>
          <a:xfrm>
            <a:off x="6096000" y="4750440"/>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17" name="Freeform 25"/>
          <p:cNvSpPr/>
          <p:nvPr/>
        </p:nvSpPr>
        <p:spPr bwMode="auto">
          <a:xfrm>
            <a:off x="2533686" y="4117633"/>
            <a:ext cx="3284946" cy="1361112"/>
          </a:xfrm>
          <a:custGeom>
            <a:avLst/>
            <a:gdLst>
              <a:gd name="T0" fmla="*/ 336 w 387"/>
              <a:gd name="T1" fmla="*/ 0 h 128"/>
              <a:gd name="T2" fmla="*/ 336 w 387"/>
              <a:gd name="T3" fmla="*/ 0 h 128"/>
              <a:gd name="T4" fmla="*/ 52 w 387"/>
              <a:gd name="T5" fmla="*/ 0 h 128"/>
              <a:gd name="T6" fmla="*/ 52 w 387"/>
              <a:gd name="T7" fmla="*/ 0 h 128"/>
              <a:gd name="T8" fmla="*/ 50 w 387"/>
              <a:gd name="T9" fmla="*/ 0 h 128"/>
              <a:gd name="T10" fmla="*/ 50 w 387"/>
              <a:gd name="T11" fmla="*/ 0 h 128"/>
              <a:gd name="T12" fmla="*/ 36 w 387"/>
              <a:gd name="T13" fmla="*/ 0 h 128"/>
              <a:gd name="T14" fmla="*/ 36 w 387"/>
              <a:gd name="T15" fmla="*/ 0 h 128"/>
              <a:gd name="T16" fmla="*/ 36 w 387"/>
              <a:gd name="T17" fmla="*/ 0 h 128"/>
              <a:gd name="T18" fmla="*/ 22 w 387"/>
              <a:gd name="T19" fmla="*/ 0 h 128"/>
              <a:gd name="T20" fmla="*/ 0 w 387"/>
              <a:gd name="T21" fmla="*/ 23 h 128"/>
              <a:gd name="T22" fmla="*/ 0 w 387"/>
              <a:gd name="T23" fmla="*/ 31 h 128"/>
              <a:gd name="T24" fmla="*/ 0 w 387"/>
              <a:gd name="T25" fmla="*/ 58 h 128"/>
              <a:gd name="T26" fmla="*/ 0 w 387"/>
              <a:gd name="T27" fmla="*/ 61 h 128"/>
              <a:gd name="T28" fmla="*/ 0 w 387"/>
              <a:gd name="T29" fmla="*/ 80 h 128"/>
              <a:gd name="T30" fmla="*/ 0 w 387"/>
              <a:gd name="T31" fmla="*/ 105 h 128"/>
              <a:gd name="T32" fmla="*/ 3 w 387"/>
              <a:gd name="T33" fmla="*/ 105 h 128"/>
              <a:gd name="T34" fmla="*/ 37 w 387"/>
              <a:gd name="T35" fmla="*/ 105 h 128"/>
              <a:gd name="T36" fmla="*/ 52 w 387"/>
              <a:gd name="T37" fmla="*/ 105 h 128"/>
              <a:gd name="T38" fmla="*/ 336 w 387"/>
              <a:gd name="T39" fmla="*/ 105 h 128"/>
              <a:gd name="T40" fmla="*/ 371 w 387"/>
              <a:gd name="T41" fmla="*/ 105 h 128"/>
              <a:gd name="T42" fmla="*/ 387 w 387"/>
              <a:gd name="T43" fmla="*/ 128 h 128"/>
              <a:gd name="T44" fmla="*/ 387 w 387"/>
              <a:gd name="T45" fmla="*/ 105 h 128"/>
              <a:gd name="T46" fmla="*/ 387 w 387"/>
              <a:gd name="T47" fmla="*/ 89 h 128"/>
              <a:gd name="T48" fmla="*/ 387 w 387"/>
              <a:gd name="T49" fmla="*/ 82 h 128"/>
              <a:gd name="T50" fmla="*/ 387 w 387"/>
              <a:gd name="T51" fmla="*/ 73 h 128"/>
              <a:gd name="T52" fmla="*/ 387 w 387"/>
              <a:gd name="T53" fmla="*/ 68 h 128"/>
              <a:gd name="T54" fmla="*/ 387 w 387"/>
              <a:gd name="T55" fmla="*/ 58 h 128"/>
              <a:gd name="T56" fmla="*/ 387 w 387"/>
              <a:gd name="T57" fmla="*/ 44 h 128"/>
              <a:gd name="T58" fmla="*/ 387 w 387"/>
              <a:gd name="T59" fmla="*/ 31 h 128"/>
              <a:gd name="T60" fmla="*/ 387 w 387"/>
              <a:gd name="T61" fmla="*/ 28 h 128"/>
              <a:gd name="T62" fmla="*/ 387 w 387"/>
              <a:gd name="T63" fmla="*/ 1 h 128"/>
              <a:gd name="T64" fmla="*/ 387 w 387"/>
              <a:gd name="T65" fmla="*/ 0 h 128"/>
              <a:gd name="T66" fmla="*/ 336 w 387"/>
              <a:gd name="T6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7" h="128">
                <a:moveTo>
                  <a:pt x="336" y="0"/>
                </a:moveTo>
                <a:cubicBezTo>
                  <a:pt x="336" y="0"/>
                  <a:pt x="336" y="0"/>
                  <a:pt x="336" y="0"/>
                </a:cubicBezTo>
                <a:cubicBezTo>
                  <a:pt x="52" y="0"/>
                  <a:pt x="52" y="0"/>
                  <a:pt x="52" y="0"/>
                </a:cubicBezTo>
                <a:cubicBezTo>
                  <a:pt x="52" y="0"/>
                  <a:pt x="52" y="0"/>
                  <a:pt x="52" y="0"/>
                </a:cubicBezTo>
                <a:cubicBezTo>
                  <a:pt x="50" y="0"/>
                  <a:pt x="50" y="0"/>
                  <a:pt x="50" y="0"/>
                </a:cubicBezTo>
                <a:cubicBezTo>
                  <a:pt x="50" y="0"/>
                  <a:pt x="50" y="0"/>
                  <a:pt x="50" y="0"/>
                </a:cubicBezTo>
                <a:cubicBezTo>
                  <a:pt x="36" y="0"/>
                  <a:pt x="36" y="0"/>
                  <a:pt x="36" y="0"/>
                </a:cubicBezTo>
                <a:cubicBezTo>
                  <a:pt x="36" y="0"/>
                  <a:pt x="36" y="0"/>
                  <a:pt x="36" y="0"/>
                </a:cubicBezTo>
                <a:cubicBezTo>
                  <a:pt x="36" y="0"/>
                  <a:pt x="36" y="0"/>
                  <a:pt x="36" y="0"/>
                </a:cubicBezTo>
                <a:cubicBezTo>
                  <a:pt x="22" y="0"/>
                  <a:pt x="22" y="0"/>
                  <a:pt x="22" y="0"/>
                </a:cubicBezTo>
                <a:cubicBezTo>
                  <a:pt x="10" y="0"/>
                  <a:pt x="0" y="10"/>
                  <a:pt x="0" y="23"/>
                </a:cubicBezTo>
                <a:cubicBezTo>
                  <a:pt x="0" y="26"/>
                  <a:pt x="0" y="29"/>
                  <a:pt x="0" y="31"/>
                </a:cubicBezTo>
                <a:cubicBezTo>
                  <a:pt x="0" y="57"/>
                  <a:pt x="0" y="58"/>
                  <a:pt x="0" y="58"/>
                </a:cubicBezTo>
                <a:cubicBezTo>
                  <a:pt x="0" y="61"/>
                  <a:pt x="0" y="61"/>
                  <a:pt x="0" y="61"/>
                </a:cubicBezTo>
                <a:cubicBezTo>
                  <a:pt x="0" y="80"/>
                  <a:pt x="0" y="80"/>
                  <a:pt x="0" y="80"/>
                </a:cubicBezTo>
                <a:cubicBezTo>
                  <a:pt x="0" y="105"/>
                  <a:pt x="0" y="105"/>
                  <a:pt x="0" y="105"/>
                </a:cubicBezTo>
                <a:cubicBezTo>
                  <a:pt x="3" y="105"/>
                  <a:pt x="3" y="105"/>
                  <a:pt x="3" y="105"/>
                </a:cubicBezTo>
                <a:cubicBezTo>
                  <a:pt x="37" y="105"/>
                  <a:pt x="37" y="105"/>
                  <a:pt x="37" y="105"/>
                </a:cubicBezTo>
                <a:cubicBezTo>
                  <a:pt x="43" y="105"/>
                  <a:pt x="47" y="105"/>
                  <a:pt x="52" y="105"/>
                </a:cubicBezTo>
                <a:cubicBezTo>
                  <a:pt x="336" y="105"/>
                  <a:pt x="336" y="105"/>
                  <a:pt x="336" y="105"/>
                </a:cubicBezTo>
                <a:cubicBezTo>
                  <a:pt x="371" y="105"/>
                  <a:pt x="371" y="105"/>
                  <a:pt x="371" y="105"/>
                </a:cubicBezTo>
                <a:cubicBezTo>
                  <a:pt x="387" y="128"/>
                  <a:pt x="387" y="128"/>
                  <a:pt x="387" y="128"/>
                </a:cubicBezTo>
                <a:cubicBezTo>
                  <a:pt x="387" y="105"/>
                  <a:pt x="387" y="105"/>
                  <a:pt x="387" y="105"/>
                </a:cubicBezTo>
                <a:cubicBezTo>
                  <a:pt x="387" y="89"/>
                  <a:pt x="387" y="89"/>
                  <a:pt x="387" y="89"/>
                </a:cubicBezTo>
                <a:cubicBezTo>
                  <a:pt x="387" y="82"/>
                  <a:pt x="387" y="82"/>
                  <a:pt x="387" y="82"/>
                </a:cubicBezTo>
                <a:cubicBezTo>
                  <a:pt x="387" y="73"/>
                  <a:pt x="387" y="73"/>
                  <a:pt x="387" y="73"/>
                </a:cubicBezTo>
                <a:cubicBezTo>
                  <a:pt x="387" y="68"/>
                  <a:pt x="387" y="68"/>
                  <a:pt x="387" y="68"/>
                </a:cubicBezTo>
                <a:cubicBezTo>
                  <a:pt x="387" y="58"/>
                  <a:pt x="387" y="58"/>
                  <a:pt x="387" y="58"/>
                </a:cubicBezTo>
                <a:cubicBezTo>
                  <a:pt x="387" y="44"/>
                  <a:pt x="387" y="44"/>
                  <a:pt x="387" y="44"/>
                </a:cubicBezTo>
                <a:cubicBezTo>
                  <a:pt x="387" y="31"/>
                  <a:pt x="387" y="31"/>
                  <a:pt x="387" y="31"/>
                </a:cubicBezTo>
                <a:cubicBezTo>
                  <a:pt x="387" y="28"/>
                  <a:pt x="387" y="28"/>
                  <a:pt x="387" y="28"/>
                </a:cubicBezTo>
                <a:cubicBezTo>
                  <a:pt x="387" y="1"/>
                  <a:pt x="387" y="1"/>
                  <a:pt x="387" y="1"/>
                </a:cubicBezTo>
                <a:cubicBezTo>
                  <a:pt x="387" y="0"/>
                  <a:pt x="387" y="0"/>
                  <a:pt x="387" y="0"/>
                </a:cubicBezTo>
                <a:cubicBezTo>
                  <a:pt x="352" y="0"/>
                  <a:pt x="340" y="0"/>
                  <a:pt x="336" y="0"/>
                </a:cubicBezTo>
                <a:close/>
              </a:path>
            </a:pathLst>
          </a:custGeom>
          <a:solidFill>
            <a:schemeClr val="accent1"/>
          </a:solidFill>
          <a:ln>
            <a:noFill/>
          </a:ln>
        </p:spPr>
        <p:txBody>
          <a:bodyPr vert="horz" wrap="square" lIns="91440" tIns="45720" rIns="91440" bIns="45720" numCol="1" anchor="t" anchorCtr="0" compatLnSpc="1"/>
          <a:lstStyle/>
          <a:p>
            <a:endParaRPr lang="en-US">
              <a:latin typeface="Source Han Sans CN" panose="020B0400000000000000" pitchFamily="34" charset="-128"/>
              <a:ea typeface="Source Han Sans CN" panose="020B0400000000000000" pitchFamily="34" charset="-128"/>
            </a:endParaRPr>
          </a:p>
        </p:txBody>
      </p:sp>
      <p:sp>
        <p:nvSpPr>
          <p:cNvPr id="19" name="TextBox 27"/>
          <p:cNvSpPr txBox="1"/>
          <p:nvPr/>
        </p:nvSpPr>
        <p:spPr>
          <a:xfrm>
            <a:off x="2533684" y="4226924"/>
            <a:ext cx="3284941" cy="1015663"/>
          </a:xfrm>
          <a:prstGeom prst="rect">
            <a:avLst/>
          </a:prstGeom>
          <a:noFill/>
        </p:spPr>
        <p:txBody>
          <a:bodyPr wrap="square" rtlCol="0">
            <a:spAutoFit/>
          </a:bodyPr>
          <a:lstStyle/>
          <a:p>
            <a:pPr algn="ct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制成首个金属氧化半导体</a:t>
            </a:r>
            <a:r>
              <a:rPr lang="en-US" altLang="zh-CN" sz="2000" b="1" dirty="0">
                <a:solidFill>
                  <a:schemeClr val="bg1"/>
                </a:solidFill>
                <a:latin typeface="Source Han Sans CN" panose="020B0400000000000000" pitchFamily="34" charset="-128"/>
                <a:ea typeface="Source Han Sans CN" panose="020B0400000000000000" pitchFamily="34" charset="-128"/>
                <a:cs typeface="Open Sans" pitchFamily="34" charset="0"/>
              </a:rPr>
              <a:t>(MOS)</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绝缘栅场效应晶体管；</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hlinkClick r:id="rId4"/>
              </a:rPr>
              <a:t>光刻工艺</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诞生</a:t>
            </a:r>
            <a:endParaRPr 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endParaRPr>
          </a:p>
        </p:txBody>
      </p:sp>
      <p:sp>
        <p:nvSpPr>
          <p:cNvPr id="20" name="TextBox 28"/>
          <p:cNvSpPr txBox="1"/>
          <p:nvPr/>
        </p:nvSpPr>
        <p:spPr>
          <a:xfrm>
            <a:off x="5667624" y="4950118"/>
            <a:ext cx="966043" cy="646331"/>
          </a:xfrm>
          <a:prstGeom prst="rect">
            <a:avLst/>
          </a:prstGeom>
          <a:noFill/>
        </p:spPr>
        <p:txBody>
          <a:bodyPr wrap="square" rtlCol="0">
            <a:spAutoFit/>
          </a:bodyPr>
          <a:lstStyle/>
          <a:p>
            <a:pPr algn="ctr"/>
            <a:r>
              <a:rPr lang="en-US" b="1" dirty="0">
                <a:latin typeface="Source Han Sans CN" panose="020B0400000000000000" pitchFamily="34" charset="-128"/>
                <a:ea typeface="Source Han Sans CN" panose="020B0400000000000000" pitchFamily="34" charset="-128"/>
                <a:cs typeface="Open Sans" pitchFamily="34" charset="0"/>
              </a:rPr>
              <a:t>1960</a:t>
            </a:r>
          </a:p>
          <a:p>
            <a:pPr algn="ctr"/>
            <a:endParaRPr lang="en-US" b="1" dirty="0">
              <a:latin typeface="Source Han Sans CN" panose="020B0400000000000000" pitchFamily="34" charset="-128"/>
              <a:ea typeface="Source Han Sans CN" panose="020B0400000000000000" pitchFamily="34" charset="-128"/>
              <a:cs typeface="Open Sans" pitchFamily="34" charset="0"/>
            </a:endParaRPr>
          </a:p>
        </p:txBody>
      </p:sp>
    </p:spTree>
    <p:extLst>
      <p:ext uri="{BB962C8B-B14F-4D97-AF65-F5344CB8AC3E}">
        <p14:creationId xmlns:p14="http://schemas.microsoft.com/office/powerpoint/2010/main" val="34764957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childTnLst>
                          </p:cTn>
                        </p:par>
                        <p:par>
                          <p:cTn id="45" fill="hold">
                            <p:stCondLst>
                              <p:cond delay="3500"/>
                            </p:stCondLst>
                            <p:childTnLst>
                              <p:par>
                                <p:cTn id="46" presetID="53" presetClass="entr" presetSubtype="16"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par>
                          <p:cTn id="51" fill="hold">
                            <p:stCondLst>
                              <p:cond delay="4000"/>
                            </p:stCondLst>
                            <p:childTnLst>
                              <p:par>
                                <p:cTn id="52" presetID="22" presetClass="entr" presetSubtype="1"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up)">
                                      <p:cBhvr>
                                        <p:cTn id="54" dur="500"/>
                                        <p:tgtEl>
                                          <p:spTgt spid="14"/>
                                        </p:tgtEl>
                                      </p:cBhvr>
                                    </p:animEffect>
                                  </p:childTnLst>
                                </p:cTn>
                              </p:par>
                            </p:childTnLst>
                          </p:cTn>
                        </p:par>
                        <p:par>
                          <p:cTn id="55" fill="hold">
                            <p:stCondLst>
                              <p:cond delay="4500"/>
                            </p:stCondLst>
                            <p:childTnLst>
                              <p:par>
                                <p:cTn id="56" presetID="53" presetClass="entr" presetSubtype="16"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500" fill="hold"/>
                                        <p:tgtEl>
                                          <p:spTgt spid="16"/>
                                        </p:tgtEl>
                                        <p:attrNameLst>
                                          <p:attrName>ppt_w</p:attrName>
                                        </p:attrNameLst>
                                      </p:cBhvr>
                                      <p:tavLst>
                                        <p:tav tm="0">
                                          <p:val>
                                            <p:fltVal val="0"/>
                                          </p:val>
                                        </p:tav>
                                        <p:tav tm="100000">
                                          <p:val>
                                            <p:strVal val="#ppt_w"/>
                                          </p:val>
                                        </p:tav>
                                      </p:tavLst>
                                    </p:anim>
                                    <p:anim calcmode="lin" valueType="num">
                                      <p:cBhvr>
                                        <p:cTn id="59" dur="500" fill="hold"/>
                                        <p:tgtEl>
                                          <p:spTgt spid="16"/>
                                        </p:tgtEl>
                                        <p:attrNameLst>
                                          <p:attrName>ppt_h</p:attrName>
                                        </p:attrNameLst>
                                      </p:cBhvr>
                                      <p:tavLst>
                                        <p:tav tm="0">
                                          <p:val>
                                            <p:fltVal val="0"/>
                                          </p:val>
                                        </p:tav>
                                        <p:tav tm="100000">
                                          <p:val>
                                            <p:strVal val="#ppt_h"/>
                                          </p:val>
                                        </p:tav>
                                      </p:tavLst>
                                    </p:anim>
                                    <p:animEffect transition="in" filter="fade">
                                      <p:cBhvr>
                                        <p:cTn id="60" dur="500"/>
                                        <p:tgtEl>
                                          <p:spTgt spid="16"/>
                                        </p:tgtEl>
                                      </p:cBhvr>
                                    </p:animEffect>
                                  </p:childTnLst>
                                </p:cTn>
                              </p:par>
                            </p:childTnLst>
                          </p:cTn>
                        </p:par>
                        <p:par>
                          <p:cTn id="61" fill="hold">
                            <p:stCondLst>
                              <p:cond delay="5000"/>
                            </p:stCondLst>
                            <p:childTnLst>
                              <p:par>
                                <p:cTn id="62" presetID="10" presetClass="entr" presetSubtype="0" fill="hold" grpId="0" nodeType="after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childTnLst>
                          </p:cTn>
                        </p:par>
                        <p:par>
                          <p:cTn id="68" fill="hold">
                            <p:stCondLst>
                              <p:cond delay="5500"/>
                            </p:stCondLst>
                            <p:childTnLst>
                              <p:par>
                                <p:cTn id="69" presetID="53" presetClass="entr" presetSubtype="16"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p:cTn id="71" dur="500" fill="hold"/>
                                        <p:tgtEl>
                                          <p:spTgt spid="20"/>
                                        </p:tgtEl>
                                        <p:attrNameLst>
                                          <p:attrName>ppt_w</p:attrName>
                                        </p:attrNameLst>
                                      </p:cBhvr>
                                      <p:tavLst>
                                        <p:tav tm="0">
                                          <p:val>
                                            <p:fltVal val="0"/>
                                          </p:val>
                                        </p:tav>
                                        <p:tav tm="100000">
                                          <p:val>
                                            <p:strVal val="#ppt_w"/>
                                          </p:val>
                                        </p:tav>
                                      </p:tavLst>
                                    </p:anim>
                                    <p:anim calcmode="lin" valueType="num">
                                      <p:cBhvr>
                                        <p:cTn id="72" dur="500" fill="hold"/>
                                        <p:tgtEl>
                                          <p:spTgt spid="20"/>
                                        </p:tgtEl>
                                        <p:attrNameLst>
                                          <p:attrName>ppt_h</p:attrName>
                                        </p:attrNameLst>
                                      </p:cBhvr>
                                      <p:tavLst>
                                        <p:tav tm="0">
                                          <p:val>
                                            <p:fltVal val="0"/>
                                          </p:val>
                                        </p:tav>
                                        <p:tav tm="100000">
                                          <p:val>
                                            <p:strVal val="#ppt_h"/>
                                          </p:val>
                                        </p:tav>
                                      </p:tavLst>
                                    </p:anim>
                                    <p:animEffect transition="in" filter="fade">
                                      <p:cBhvr>
                                        <p:cTn id="73" dur="500"/>
                                        <p:tgtEl>
                                          <p:spTgt spid="20"/>
                                        </p:tgtEl>
                                      </p:cBhvr>
                                    </p:animEffec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6" grpId="0" animBg="1"/>
      <p:bldP spid="8" grpId="0"/>
      <p:bldP spid="9" grpId="0"/>
      <p:bldP spid="11" grpId="0" animBg="1"/>
      <p:bldP spid="12" grpId="0" animBg="1"/>
      <p:bldP spid="13" grpId="0"/>
      <p:bldP spid="15" grpId="0" animBg="1"/>
      <p:bldP spid="16" grpId="0" animBg="1"/>
      <p:bldP spid="17" grpId="0" animBg="1"/>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p:nvPr/>
        </p:nvSpPr>
        <p:spPr>
          <a:xfrm>
            <a:off x="397042" y="3704397"/>
            <a:ext cx="11794959" cy="31536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12"/>
          <p:cNvSpPr/>
          <p:nvPr/>
        </p:nvSpPr>
        <p:spPr>
          <a:xfrm>
            <a:off x="11703400" y="180106"/>
            <a:ext cx="360219" cy="3602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5"/>
          <p:cNvSpPr/>
          <p:nvPr/>
        </p:nvSpPr>
        <p:spPr>
          <a:xfrm>
            <a:off x="735364" y="2690094"/>
            <a:ext cx="401781"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16"/>
          <p:cNvSpPr/>
          <p:nvPr/>
        </p:nvSpPr>
        <p:spPr>
          <a:xfrm>
            <a:off x="6643546" y="-630374"/>
            <a:ext cx="1274614" cy="1274614"/>
          </a:xfrm>
          <a:prstGeom prst="donut">
            <a:avLst>
              <a:gd name="adj" fmla="val 158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23"/>
          <p:cNvSpPr txBox="1"/>
          <p:nvPr/>
        </p:nvSpPr>
        <p:spPr>
          <a:xfrm>
            <a:off x="735364" y="2101625"/>
            <a:ext cx="3359637" cy="492443"/>
          </a:xfrm>
          <a:prstGeom prst="rect">
            <a:avLst/>
          </a:prstGeom>
          <a:noFill/>
        </p:spPr>
        <p:txBody>
          <a:bodyPr wrap="square" lIns="91423" tIns="0" rIns="91423" bIns="0" rtlCol="0" anchor="t">
            <a:spAutoFit/>
          </a:bodyPr>
          <a:lstStyle/>
          <a:p>
            <a:pPr lvl="0">
              <a:defRPr/>
            </a:pPr>
            <a:r>
              <a:rPr lang="zh-CN" altLang="en-US" sz="32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itchFamily="34" charset="0"/>
                <a:sym typeface="+mn-ea"/>
              </a:rPr>
              <a:t>仙童半导体公司</a:t>
            </a:r>
            <a:endParaRPr kumimoji="0" lang="zh-CN" altLang="en-US" sz="32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14" name="Google Shape;86;p19"/>
          <p:cNvSpPr txBox="1"/>
          <p:nvPr/>
        </p:nvSpPr>
        <p:spPr>
          <a:xfrm>
            <a:off x="725251" y="1200288"/>
            <a:ext cx="3183654" cy="310226"/>
          </a:xfrm>
          <a:prstGeom prst="rect">
            <a:avLst/>
          </a:prstGeom>
          <a:noFill/>
          <a:ln>
            <a:noFill/>
          </a:ln>
        </p:spPr>
        <p:txBody>
          <a:bodyPr spcFirstLastPara="1" wrap="square" lIns="91425" tIns="45700" rIns="91425" bIns="45700" anchor="t" anchorCtr="0">
            <a:noAutofit/>
          </a:bodyPr>
          <a:lstStyle/>
          <a:p>
            <a:pPr lvl="0"/>
            <a:r>
              <a:rPr lang="en-US" sz="2400" dirty="0">
                <a:solidFill>
                  <a:schemeClr val="bg1">
                    <a:lumMod val="50000"/>
                  </a:schemeClr>
                </a:solidFill>
                <a:latin typeface="Source Han Sans CN" panose="020B0400000000000000" pitchFamily="34" charset="-128"/>
                <a:ea typeface="Source Han Sans CN" panose="020B0400000000000000" pitchFamily="34" charset="-128"/>
                <a:cs typeface="Lato"/>
                <a:sym typeface="Lato"/>
              </a:rPr>
              <a:t>Fairchild Semiconductor</a:t>
            </a:r>
            <a:endParaRPr sz="2400" b="0" i="0" u="none" strike="noStrike" cap="none" dirty="0">
              <a:solidFill>
                <a:schemeClr val="bg1">
                  <a:lumMod val="50000"/>
                </a:schemeClr>
              </a:solidFill>
              <a:latin typeface="Source Han Sans CN" panose="020B0400000000000000" pitchFamily="34" charset="-128"/>
              <a:ea typeface="Source Han Sans CN" panose="020B0400000000000000" pitchFamily="34" charset="-128"/>
              <a:cs typeface="Lato"/>
              <a:sym typeface="Lato"/>
            </a:endParaRPr>
          </a:p>
        </p:txBody>
      </p:sp>
      <p:sp>
        <p:nvSpPr>
          <p:cNvPr id="15" name="TextBox 24"/>
          <p:cNvSpPr txBox="1"/>
          <p:nvPr/>
        </p:nvSpPr>
        <p:spPr>
          <a:xfrm>
            <a:off x="725251" y="3811800"/>
            <a:ext cx="11456636" cy="2308308"/>
          </a:xfrm>
          <a:prstGeom prst="rect">
            <a:avLst/>
          </a:prstGeom>
          <a:noFill/>
        </p:spPr>
        <p:txBody>
          <a:bodyPr wrap="square" lIns="91423" tIns="45712" rIns="91423" bIns="45712" rtlCol="0">
            <a:spAutoFit/>
          </a:bodyPr>
          <a:lstStyle/>
          <a:p>
            <a:pPr lvl="0" defTabSz="1217930">
              <a:defRPr/>
            </a:pPr>
            <a:r>
              <a:rPr lang="zh-CN" altLang="en-US" sz="2400" dirty="0">
                <a:latin typeface="思源黑体 CN Normal" panose="020B0400000000000000" pitchFamily="34" charset="-122"/>
                <a:ea typeface="思源黑体 CN Normal" panose="020B0400000000000000" pitchFamily="34" charset="-122"/>
                <a:sym typeface="FZHei-B01S" panose="02010601030101010101" pitchFamily="2" charset="-122"/>
              </a:rPr>
              <a:t>许多电脑史学家都认为，要想了解美国硅谷的发展史，就必须了解早期的仙童半导体公司。这家公司，曾经是世界上最大、最富创新精神和最令人振奋的半导体生产企业，为硅谷的成长奠定了坚实的基础。更重要的是，这家公司还为硅谷孕育了成千上万的技术人才和管理人才，它不愧是电子、电脑业界的“西点军校”，是名副其实的“人才摇篮”。一批又一批精英人才从这里走出和创业，书写了硅谷一段辉煌的历史；然而，正因为人才的大量流失，也造成了这家公司历经坎坷的商海沉浮。</a:t>
            </a:r>
            <a:endParaRPr kumimoji="0" lang="zh-CN" altLang="en-US" sz="24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pic>
        <p:nvPicPr>
          <p:cNvPr id="16" name="图片 15">
            <a:extLst>
              <a:ext uri="{FF2B5EF4-FFF2-40B4-BE49-F238E27FC236}">
                <a16:creationId xmlns:a16="http://schemas.microsoft.com/office/drawing/2014/main" id="{0AEE84DA-105D-418B-82A2-1D667D46579D}"/>
              </a:ext>
            </a:extLst>
          </p:cNvPr>
          <p:cNvPicPr>
            <a:picLocks noChangeAspect="1"/>
          </p:cNvPicPr>
          <p:nvPr/>
        </p:nvPicPr>
        <p:blipFill>
          <a:blip r:embed="rId3"/>
          <a:stretch>
            <a:fillRect/>
          </a:stretch>
        </p:blipFill>
        <p:spPr>
          <a:xfrm>
            <a:off x="6484360" y="782642"/>
            <a:ext cx="5707640" cy="27376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p:nvPr/>
        </p:nvSpPr>
        <p:spPr bwMode="auto">
          <a:xfrm>
            <a:off x="2997199" y="350501"/>
            <a:ext cx="2783447" cy="937567"/>
          </a:xfrm>
          <a:custGeom>
            <a:avLst/>
            <a:gdLst>
              <a:gd name="T0" fmla="*/ 336 w 387"/>
              <a:gd name="T1" fmla="*/ 0 h 128"/>
              <a:gd name="T2" fmla="*/ 336 w 387"/>
              <a:gd name="T3" fmla="*/ 0 h 128"/>
              <a:gd name="T4" fmla="*/ 52 w 387"/>
              <a:gd name="T5" fmla="*/ 0 h 128"/>
              <a:gd name="T6" fmla="*/ 52 w 387"/>
              <a:gd name="T7" fmla="*/ 0 h 128"/>
              <a:gd name="T8" fmla="*/ 50 w 387"/>
              <a:gd name="T9" fmla="*/ 0 h 128"/>
              <a:gd name="T10" fmla="*/ 50 w 387"/>
              <a:gd name="T11" fmla="*/ 0 h 128"/>
              <a:gd name="T12" fmla="*/ 36 w 387"/>
              <a:gd name="T13" fmla="*/ 0 h 128"/>
              <a:gd name="T14" fmla="*/ 36 w 387"/>
              <a:gd name="T15" fmla="*/ 0 h 128"/>
              <a:gd name="T16" fmla="*/ 36 w 387"/>
              <a:gd name="T17" fmla="*/ 0 h 128"/>
              <a:gd name="T18" fmla="*/ 22 w 387"/>
              <a:gd name="T19" fmla="*/ 0 h 128"/>
              <a:gd name="T20" fmla="*/ 0 w 387"/>
              <a:gd name="T21" fmla="*/ 23 h 128"/>
              <a:gd name="T22" fmla="*/ 0 w 387"/>
              <a:gd name="T23" fmla="*/ 31 h 128"/>
              <a:gd name="T24" fmla="*/ 0 w 387"/>
              <a:gd name="T25" fmla="*/ 58 h 128"/>
              <a:gd name="T26" fmla="*/ 0 w 387"/>
              <a:gd name="T27" fmla="*/ 61 h 128"/>
              <a:gd name="T28" fmla="*/ 0 w 387"/>
              <a:gd name="T29" fmla="*/ 80 h 128"/>
              <a:gd name="T30" fmla="*/ 0 w 387"/>
              <a:gd name="T31" fmla="*/ 105 h 128"/>
              <a:gd name="T32" fmla="*/ 3 w 387"/>
              <a:gd name="T33" fmla="*/ 105 h 128"/>
              <a:gd name="T34" fmla="*/ 37 w 387"/>
              <a:gd name="T35" fmla="*/ 105 h 128"/>
              <a:gd name="T36" fmla="*/ 52 w 387"/>
              <a:gd name="T37" fmla="*/ 105 h 128"/>
              <a:gd name="T38" fmla="*/ 336 w 387"/>
              <a:gd name="T39" fmla="*/ 105 h 128"/>
              <a:gd name="T40" fmla="*/ 371 w 387"/>
              <a:gd name="T41" fmla="*/ 105 h 128"/>
              <a:gd name="T42" fmla="*/ 387 w 387"/>
              <a:gd name="T43" fmla="*/ 128 h 128"/>
              <a:gd name="T44" fmla="*/ 387 w 387"/>
              <a:gd name="T45" fmla="*/ 105 h 128"/>
              <a:gd name="T46" fmla="*/ 387 w 387"/>
              <a:gd name="T47" fmla="*/ 89 h 128"/>
              <a:gd name="T48" fmla="*/ 387 w 387"/>
              <a:gd name="T49" fmla="*/ 82 h 128"/>
              <a:gd name="T50" fmla="*/ 387 w 387"/>
              <a:gd name="T51" fmla="*/ 73 h 128"/>
              <a:gd name="T52" fmla="*/ 387 w 387"/>
              <a:gd name="T53" fmla="*/ 68 h 128"/>
              <a:gd name="T54" fmla="*/ 387 w 387"/>
              <a:gd name="T55" fmla="*/ 58 h 128"/>
              <a:gd name="T56" fmla="*/ 387 w 387"/>
              <a:gd name="T57" fmla="*/ 44 h 128"/>
              <a:gd name="T58" fmla="*/ 387 w 387"/>
              <a:gd name="T59" fmla="*/ 31 h 128"/>
              <a:gd name="T60" fmla="*/ 387 w 387"/>
              <a:gd name="T61" fmla="*/ 28 h 128"/>
              <a:gd name="T62" fmla="*/ 387 w 387"/>
              <a:gd name="T63" fmla="*/ 1 h 128"/>
              <a:gd name="T64" fmla="*/ 387 w 387"/>
              <a:gd name="T65" fmla="*/ 0 h 128"/>
              <a:gd name="T66" fmla="*/ 336 w 387"/>
              <a:gd name="T6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7" h="128">
                <a:moveTo>
                  <a:pt x="336" y="0"/>
                </a:moveTo>
                <a:cubicBezTo>
                  <a:pt x="336" y="0"/>
                  <a:pt x="336" y="0"/>
                  <a:pt x="336" y="0"/>
                </a:cubicBezTo>
                <a:cubicBezTo>
                  <a:pt x="52" y="0"/>
                  <a:pt x="52" y="0"/>
                  <a:pt x="52" y="0"/>
                </a:cubicBezTo>
                <a:cubicBezTo>
                  <a:pt x="52" y="0"/>
                  <a:pt x="52" y="0"/>
                  <a:pt x="52" y="0"/>
                </a:cubicBezTo>
                <a:cubicBezTo>
                  <a:pt x="50" y="0"/>
                  <a:pt x="50" y="0"/>
                  <a:pt x="50" y="0"/>
                </a:cubicBezTo>
                <a:cubicBezTo>
                  <a:pt x="50" y="0"/>
                  <a:pt x="50" y="0"/>
                  <a:pt x="50" y="0"/>
                </a:cubicBezTo>
                <a:cubicBezTo>
                  <a:pt x="36" y="0"/>
                  <a:pt x="36" y="0"/>
                  <a:pt x="36" y="0"/>
                </a:cubicBezTo>
                <a:cubicBezTo>
                  <a:pt x="36" y="0"/>
                  <a:pt x="36" y="0"/>
                  <a:pt x="36" y="0"/>
                </a:cubicBezTo>
                <a:cubicBezTo>
                  <a:pt x="36" y="0"/>
                  <a:pt x="36" y="0"/>
                  <a:pt x="36" y="0"/>
                </a:cubicBezTo>
                <a:cubicBezTo>
                  <a:pt x="22" y="0"/>
                  <a:pt x="22" y="0"/>
                  <a:pt x="22" y="0"/>
                </a:cubicBezTo>
                <a:cubicBezTo>
                  <a:pt x="10" y="0"/>
                  <a:pt x="0" y="10"/>
                  <a:pt x="0" y="23"/>
                </a:cubicBezTo>
                <a:cubicBezTo>
                  <a:pt x="0" y="26"/>
                  <a:pt x="0" y="29"/>
                  <a:pt x="0" y="31"/>
                </a:cubicBezTo>
                <a:cubicBezTo>
                  <a:pt x="0" y="57"/>
                  <a:pt x="0" y="58"/>
                  <a:pt x="0" y="58"/>
                </a:cubicBezTo>
                <a:cubicBezTo>
                  <a:pt x="0" y="61"/>
                  <a:pt x="0" y="61"/>
                  <a:pt x="0" y="61"/>
                </a:cubicBezTo>
                <a:cubicBezTo>
                  <a:pt x="0" y="80"/>
                  <a:pt x="0" y="80"/>
                  <a:pt x="0" y="80"/>
                </a:cubicBezTo>
                <a:cubicBezTo>
                  <a:pt x="0" y="105"/>
                  <a:pt x="0" y="105"/>
                  <a:pt x="0" y="105"/>
                </a:cubicBezTo>
                <a:cubicBezTo>
                  <a:pt x="3" y="105"/>
                  <a:pt x="3" y="105"/>
                  <a:pt x="3" y="105"/>
                </a:cubicBezTo>
                <a:cubicBezTo>
                  <a:pt x="37" y="105"/>
                  <a:pt x="37" y="105"/>
                  <a:pt x="37" y="105"/>
                </a:cubicBezTo>
                <a:cubicBezTo>
                  <a:pt x="43" y="105"/>
                  <a:pt x="47" y="105"/>
                  <a:pt x="52" y="105"/>
                </a:cubicBezTo>
                <a:cubicBezTo>
                  <a:pt x="336" y="105"/>
                  <a:pt x="336" y="105"/>
                  <a:pt x="336" y="105"/>
                </a:cubicBezTo>
                <a:cubicBezTo>
                  <a:pt x="371" y="105"/>
                  <a:pt x="371" y="105"/>
                  <a:pt x="371" y="105"/>
                </a:cubicBezTo>
                <a:cubicBezTo>
                  <a:pt x="387" y="128"/>
                  <a:pt x="387" y="128"/>
                  <a:pt x="387" y="128"/>
                </a:cubicBezTo>
                <a:cubicBezTo>
                  <a:pt x="387" y="105"/>
                  <a:pt x="387" y="105"/>
                  <a:pt x="387" y="105"/>
                </a:cubicBezTo>
                <a:cubicBezTo>
                  <a:pt x="387" y="89"/>
                  <a:pt x="387" y="89"/>
                  <a:pt x="387" y="89"/>
                </a:cubicBezTo>
                <a:cubicBezTo>
                  <a:pt x="387" y="82"/>
                  <a:pt x="387" y="82"/>
                  <a:pt x="387" y="82"/>
                </a:cubicBezTo>
                <a:cubicBezTo>
                  <a:pt x="387" y="73"/>
                  <a:pt x="387" y="73"/>
                  <a:pt x="387" y="73"/>
                </a:cubicBezTo>
                <a:cubicBezTo>
                  <a:pt x="387" y="68"/>
                  <a:pt x="387" y="68"/>
                  <a:pt x="387" y="68"/>
                </a:cubicBezTo>
                <a:cubicBezTo>
                  <a:pt x="387" y="58"/>
                  <a:pt x="387" y="58"/>
                  <a:pt x="387" y="58"/>
                </a:cubicBezTo>
                <a:cubicBezTo>
                  <a:pt x="387" y="44"/>
                  <a:pt x="387" y="44"/>
                  <a:pt x="387" y="44"/>
                </a:cubicBezTo>
                <a:cubicBezTo>
                  <a:pt x="387" y="31"/>
                  <a:pt x="387" y="31"/>
                  <a:pt x="387" y="31"/>
                </a:cubicBezTo>
                <a:cubicBezTo>
                  <a:pt x="387" y="28"/>
                  <a:pt x="387" y="28"/>
                  <a:pt x="387" y="28"/>
                </a:cubicBezTo>
                <a:cubicBezTo>
                  <a:pt x="387" y="1"/>
                  <a:pt x="387" y="1"/>
                  <a:pt x="387" y="1"/>
                </a:cubicBezTo>
                <a:cubicBezTo>
                  <a:pt x="387" y="0"/>
                  <a:pt x="387" y="0"/>
                  <a:pt x="387" y="0"/>
                </a:cubicBezTo>
                <a:cubicBezTo>
                  <a:pt x="352" y="0"/>
                  <a:pt x="340" y="0"/>
                  <a:pt x="336" y="0"/>
                </a:cubicBezTo>
                <a:close/>
              </a:path>
            </a:pathLst>
          </a:custGeom>
          <a:solidFill>
            <a:schemeClr val="accent1"/>
          </a:solidFill>
          <a:ln>
            <a:noFill/>
          </a:ln>
        </p:spPr>
        <p:txBody>
          <a:bodyPr vert="horz" wrap="square" lIns="91440" tIns="45720" rIns="91440" bIns="45720" numCol="1" anchor="t" anchorCtr="0" compatLnSpc="1"/>
          <a:lstStyle/>
          <a:p>
            <a:endParaRPr lang="en-US">
              <a:latin typeface="Source Han Sans CN" panose="020B0400000000000000" pitchFamily="34" charset="-128"/>
              <a:ea typeface="Source Han Sans CN" panose="020B0400000000000000" pitchFamily="34" charset="-128"/>
            </a:endParaRPr>
          </a:p>
        </p:txBody>
      </p:sp>
      <p:sp>
        <p:nvSpPr>
          <p:cNvPr id="4" name="TextBox 8"/>
          <p:cNvSpPr txBox="1"/>
          <p:nvPr/>
        </p:nvSpPr>
        <p:spPr>
          <a:xfrm>
            <a:off x="3200399" y="397249"/>
            <a:ext cx="2412579" cy="707886"/>
          </a:xfrm>
          <a:prstGeom prst="rect">
            <a:avLst/>
          </a:prstGeom>
          <a:noFill/>
        </p:spPr>
        <p:txBody>
          <a:bodyPr wrap="square" rtlCol="0">
            <a:spAutoFit/>
          </a:bodyPr>
          <a:lstStyle/>
          <a:p>
            <a:pPr algn="ctr"/>
            <a:r>
              <a:rPr lang="en-US" altLang="zh-CN" sz="2000" b="1" dirty="0">
                <a:solidFill>
                  <a:schemeClr val="bg1"/>
                </a:solidFill>
                <a:latin typeface="Source Han Sans CN" panose="020B0400000000000000" pitchFamily="34" charset="-128"/>
                <a:ea typeface="Source Han Sans CN" panose="020B0400000000000000" pitchFamily="34" charset="-128"/>
                <a:cs typeface="Open Sans" pitchFamily="34" charset="0"/>
              </a:rPr>
              <a:t>Fairchild</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公司生产了第一批集成电路</a:t>
            </a:r>
            <a:endParaRPr 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endParaRPr>
          </a:p>
        </p:txBody>
      </p:sp>
      <p:sp>
        <p:nvSpPr>
          <p:cNvPr id="5" name="Oval 9"/>
          <p:cNvSpPr/>
          <p:nvPr/>
        </p:nvSpPr>
        <p:spPr>
          <a:xfrm>
            <a:off x="6041355" y="548720"/>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6" name="Freeform 5"/>
          <p:cNvSpPr/>
          <p:nvPr/>
        </p:nvSpPr>
        <p:spPr bwMode="auto">
          <a:xfrm flipH="1">
            <a:off x="6428014" y="1846692"/>
            <a:ext cx="2759529" cy="1027158"/>
          </a:xfrm>
          <a:custGeom>
            <a:avLst/>
            <a:gdLst>
              <a:gd name="T0" fmla="*/ 336 w 387"/>
              <a:gd name="T1" fmla="*/ 0 h 128"/>
              <a:gd name="T2" fmla="*/ 336 w 387"/>
              <a:gd name="T3" fmla="*/ 0 h 128"/>
              <a:gd name="T4" fmla="*/ 52 w 387"/>
              <a:gd name="T5" fmla="*/ 0 h 128"/>
              <a:gd name="T6" fmla="*/ 52 w 387"/>
              <a:gd name="T7" fmla="*/ 0 h 128"/>
              <a:gd name="T8" fmla="*/ 50 w 387"/>
              <a:gd name="T9" fmla="*/ 0 h 128"/>
              <a:gd name="T10" fmla="*/ 50 w 387"/>
              <a:gd name="T11" fmla="*/ 0 h 128"/>
              <a:gd name="T12" fmla="*/ 36 w 387"/>
              <a:gd name="T13" fmla="*/ 0 h 128"/>
              <a:gd name="T14" fmla="*/ 36 w 387"/>
              <a:gd name="T15" fmla="*/ 0 h 128"/>
              <a:gd name="T16" fmla="*/ 36 w 387"/>
              <a:gd name="T17" fmla="*/ 0 h 128"/>
              <a:gd name="T18" fmla="*/ 22 w 387"/>
              <a:gd name="T19" fmla="*/ 0 h 128"/>
              <a:gd name="T20" fmla="*/ 0 w 387"/>
              <a:gd name="T21" fmla="*/ 23 h 128"/>
              <a:gd name="T22" fmla="*/ 0 w 387"/>
              <a:gd name="T23" fmla="*/ 31 h 128"/>
              <a:gd name="T24" fmla="*/ 0 w 387"/>
              <a:gd name="T25" fmla="*/ 58 h 128"/>
              <a:gd name="T26" fmla="*/ 0 w 387"/>
              <a:gd name="T27" fmla="*/ 61 h 128"/>
              <a:gd name="T28" fmla="*/ 0 w 387"/>
              <a:gd name="T29" fmla="*/ 80 h 128"/>
              <a:gd name="T30" fmla="*/ 0 w 387"/>
              <a:gd name="T31" fmla="*/ 105 h 128"/>
              <a:gd name="T32" fmla="*/ 3 w 387"/>
              <a:gd name="T33" fmla="*/ 105 h 128"/>
              <a:gd name="T34" fmla="*/ 37 w 387"/>
              <a:gd name="T35" fmla="*/ 105 h 128"/>
              <a:gd name="T36" fmla="*/ 52 w 387"/>
              <a:gd name="T37" fmla="*/ 105 h 128"/>
              <a:gd name="T38" fmla="*/ 336 w 387"/>
              <a:gd name="T39" fmla="*/ 105 h 128"/>
              <a:gd name="T40" fmla="*/ 371 w 387"/>
              <a:gd name="T41" fmla="*/ 105 h 128"/>
              <a:gd name="T42" fmla="*/ 387 w 387"/>
              <a:gd name="T43" fmla="*/ 128 h 128"/>
              <a:gd name="T44" fmla="*/ 387 w 387"/>
              <a:gd name="T45" fmla="*/ 105 h 128"/>
              <a:gd name="T46" fmla="*/ 387 w 387"/>
              <a:gd name="T47" fmla="*/ 89 h 128"/>
              <a:gd name="T48" fmla="*/ 387 w 387"/>
              <a:gd name="T49" fmla="*/ 82 h 128"/>
              <a:gd name="T50" fmla="*/ 387 w 387"/>
              <a:gd name="T51" fmla="*/ 73 h 128"/>
              <a:gd name="T52" fmla="*/ 387 w 387"/>
              <a:gd name="T53" fmla="*/ 68 h 128"/>
              <a:gd name="T54" fmla="*/ 387 w 387"/>
              <a:gd name="T55" fmla="*/ 58 h 128"/>
              <a:gd name="T56" fmla="*/ 387 w 387"/>
              <a:gd name="T57" fmla="*/ 44 h 128"/>
              <a:gd name="T58" fmla="*/ 387 w 387"/>
              <a:gd name="T59" fmla="*/ 31 h 128"/>
              <a:gd name="T60" fmla="*/ 387 w 387"/>
              <a:gd name="T61" fmla="*/ 28 h 128"/>
              <a:gd name="T62" fmla="*/ 387 w 387"/>
              <a:gd name="T63" fmla="*/ 1 h 128"/>
              <a:gd name="T64" fmla="*/ 387 w 387"/>
              <a:gd name="T65" fmla="*/ 0 h 128"/>
              <a:gd name="T66" fmla="*/ 336 w 387"/>
              <a:gd name="T6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7" h="128">
                <a:moveTo>
                  <a:pt x="336" y="0"/>
                </a:moveTo>
                <a:cubicBezTo>
                  <a:pt x="336" y="0"/>
                  <a:pt x="336" y="0"/>
                  <a:pt x="336" y="0"/>
                </a:cubicBezTo>
                <a:cubicBezTo>
                  <a:pt x="52" y="0"/>
                  <a:pt x="52" y="0"/>
                  <a:pt x="52" y="0"/>
                </a:cubicBezTo>
                <a:cubicBezTo>
                  <a:pt x="52" y="0"/>
                  <a:pt x="52" y="0"/>
                  <a:pt x="52" y="0"/>
                </a:cubicBezTo>
                <a:cubicBezTo>
                  <a:pt x="50" y="0"/>
                  <a:pt x="50" y="0"/>
                  <a:pt x="50" y="0"/>
                </a:cubicBezTo>
                <a:cubicBezTo>
                  <a:pt x="50" y="0"/>
                  <a:pt x="50" y="0"/>
                  <a:pt x="50" y="0"/>
                </a:cubicBezTo>
                <a:cubicBezTo>
                  <a:pt x="36" y="0"/>
                  <a:pt x="36" y="0"/>
                  <a:pt x="36" y="0"/>
                </a:cubicBezTo>
                <a:cubicBezTo>
                  <a:pt x="36" y="0"/>
                  <a:pt x="36" y="0"/>
                  <a:pt x="36" y="0"/>
                </a:cubicBezTo>
                <a:cubicBezTo>
                  <a:pt x="36" y="0"/>
                  <a:pt x="36" y="0"/>
                  <a:pt x="36" y="0"/>
                </a:cubicBezTo>
                <a:cubicBezTo>
                  <a:pt x="22" y="0"/>
                  <a:pt x="22" y="0"/>
                  <a:pt x="22" y="0"/>
                </a:cubicBezTo>
                <a:cubicBezTo>
                  <a:pt x="10" y="0"/>
                  <a:pt x="0" y="10"/>
                  <a:pt x="0" y="23"/>
                </a:cubicBezTo>
                <a:cubicBezTo>
                  <a:pt x="0" y="26"/>
                  <a:pt x="0" y="29"/>
                  <a:pt x="0" y="31"/>
                </a:cubicBezTo>
                <a:cubicBezTo>
                  <a:pt x="0" y="57"/>
                  <a:pt x="0" y="58"/>
                  <a:pt x="0" y="58"/>
                </a:cubicBezTo>
                <a:cubicBezTo>
                  <a:pt x="0" y="61"/>
                  <a:pt x="0" y="61"/>
                  <a:pt x="0" y="61"/>
                </a:cubicBezTo>
                <a:cubicBezTo>
                  <a:pt x="0" y="80"/>
                  <a:pt x="0" y="80"/>
                  <a:pt x="0" y="80"/>
                </a:cubicBezTo>
                <a:cubicBezTo>
                  <a:pt x="0" y="105"/>
                  <a:pt x="0" y="105"/>
                  <a:pt x="0" y="105"/>
                </a:cubicBezTo>
                <a:cubicBezTo>
                  <a:pt x="3" y="105"/>
                  <a:pt x="3" y="105"/>
                  <a:pt x="3" y="105"/>
                </a:cubicBezTo>
                <a:cubicBezTo>
                  <a:pt x="37" y="105"/>
                  <a:pt x="37" y="105"/>
                  <a:pt x="37" y="105"/>
                </a:cubicBezTo>
                <a:cubicBezTo>
                  <a:pt x="43" y="105"/>
                  <a:pt x="47" y="105"/>
                  <a:pt x="52" y="105"/>
                </a:cubicBezTo>
                <a:cubicBezTo>
                  <a:pt x="336" y="105"/>
                  <a:pt x="336" y="105"/>
                  <a:pt x="336" y="105"/>
                </a:cubicBezTo>
                <a:cubicBezTo>
                  <a:pt x="371" y="105"/>
                  <a:pt x="371" y="105"/>
                  <a:pt x="371" y="105"/>
                </a:cubicBezTo>
                <a:cubicBezTo>
                  <a:pt x="387" y="128"/>
                  <a:pt x="387" y="128"/>
                  <a:pt x="387" y="128"/>
                </a:cubicBezTo>
                <a:cubicBezTo>
                  <a:pt x="387" y="105"/>
                  <a:pt x="387" y="105"/>
                  <a:pt x="387" y="105"/>
                </a:cubicBezTo>
                <a:cubicBezTo>
                  <a:pt x="387" y="89"/>
                  <a:pt x="387" y="89"/>
                  <a:pt x="387" y="89"/>
                </a:cubicBezTo>
                <a:cubicBezTo>
                  <a:pt x="387" y="82"/>
                  <a:pt x="387" y="82"/>
                  <a:pt x="387" y="82"/>
                </a:cubicBezTo>
                <a:cubicBezTo>
                  <a:pt x="387" y="73"/>
                  <a:pt x="387" y="73"/>
                  <a:pt x="387" y="73"/>
                </a:cubicBezTo>
                <a:cubicBezTo>
                  <a:pt x="387" y="68"/>
                  <a:pt x="387" y="68"/>
                  <a:pt x="387" y="68"/>
                </a:cubicBezTo>
                <a:cubicBezTo>
                  <a:pt x="387" y="58"/>
                  <a:pt x="387" y="58"/>
                  <a:pt x="387" y="58"/>
                </a:cubicBezTo>
                <a:cubicBezTo>
                  <a:pt x="387" y="44"/>
                  <a:pt x="387" y="44"/>
                  <a:pt x="387" y="44"/>
                </a:cubicBezTo>
                <a:cubicBezTo>
                  <a:pt x="387" y="31"/>
                  <a:pt x="387" y="31"/>
                  <a:pt x="387" y="31"/>
                </a:cubicBezTo>
                <a:cubicBezTo>
                  <a:pt x="387" y="28"/>
                  <a:pt x="387" y="28"/>
                  <a:pt x="387" y="28"/>
                </a:cubicBezTo>
                <a:cubicBezTo>
                  <a:pt x="387" y="1"/>
                  <a:pt x="387" y="1"/>
                  <a:pt x="387" y="1"/>
                </a:cubicBezTo>
                <a:cubicBezTo>
                  <a:pt x="387" y="0"/>
                  <a:pt x="387" y="0"/>
                  <a:pt x="387" y="0"/>
                </a:cubicBezTo>
                <a:cubicBezTo>
                  <a:pt x="352" y="0"/>
                  <a:pt x="340" y="0"/>
                  <a:pt x="336" y="0"/>
                </a:cubicBezTo>
                <a:close/>
              </a:path>
            </a:pathLst>
          </a:custGeom>
          <a:solidFill>
            <a:schemeClr val="accent1"/>
          </a:solidFill>
          <a:ln>
            <a:noFill/>
          </a:ln>
        </p:spPr>
        <p:txBody>
          <a:bodyPr vert="horz" wrap="square" lIns="91440" tIns="45720" rIns="91440" bIns="45720" numCol="1" anchor="t" anchorCtr="0" compatLnSpc="1"/>
          <a:lstStyle/>
          <a:p>
            <a:endParaRPr lang="en-US">
              <a:latin typeface="Source Han Sans CN" panose="020B0400000000000000" pitchFamily="34" charset="-128"/>
              <a:ea typeface="Source Han Sans CN" panose="020B0400000000000000" pitchFamily="34" charset="-128"/>
            </a:endParaRPr>
          </a:p>
        </p:txBody>
      </p:sp>
      <p:sp>
        <p:nvSpPr>
          <p:cNvPr id="8" name="TextBox 12"/>
          <p:cNvSpPr txBox="1"/>
          <p:nvPr/>
        </p:nvSpPr>
        <p:spPr>
          <a:xfrm>
            <a:off x="6482659" y="1940079"/>
            <a:ext cx="2541793" cy="707886"/>
          </a:xfrm>
          <a:prstGeom prst="rect">
            <a:avLst/>
          </a:prstGeom>
          <a:noFill/>
        </p:spPr>
        <p:txBody>
          <a:bodyPr wrap="square" rtlCol="0">
            <a:spAutoFit/>
          </a:bodyPr>
          <a:lstStyle/>
          <a:p>
            <a:pPr algn="ct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美国</a:t>
            </a:r>
            <a:r>
              <a:rPr lang="en-US" altLang="zh-CN" sz="2000" b="1" dirty="0">
                <a:solidFill>
                  <a:schemeClr val="bg1"/>
                </a:solidFill>
                <a:latin typeface="Source Han Sans CN" panose="020B0400000000000000" pitchFamily="34" charset="-128"/>
                <a:ea typeface="Source Han Sans CN" panose="020B0400000000000000" pitchFamily="34" charset="-128"/>
                <a:cs typeface="Open Sans" pitchFamily="34" charset="0"/>
                <a:hlinkClick r:id="rId3" action="ppaction://hlinksldjump"/>
              </a:rPr>
              <a:t>RCA</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公司研制出</a:t>
            </a:r>
            <a:r>
              <a:rPr lang="en-US" altLang="zh-CN" sz="2000" b="1" dirty="0">
                <a:solidFill>
                  <a:schemeClr val="bg1"/>
                </a:solidFill>
                <a:latin typeface="Source Han Sans CN" panose="020B0400000000000000" pitchFamily="34" charset="-128"/>
                <a:ea typeface="Source Han Sans CN" panose="020B0400000000000000" pitchFamily="34" charset="-128"/>
                <a:cs typeface="Open Sans" pitchFamily="34" charset="0"/>
              </a:rPr>
              <a:t>MOS</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场效应晶体管</a:t>
            </a:r>
            <a:endParaRPr 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endParaRPr>
          </a:p>
        </p:txBody>
      </p:sp>
      <p:sp>
        <p:nvSpPr>
          <p:cNvPr id="9" name="TextBox 13"/>
          <p:cNvSpPr txBox="1"/>
          <p:nvPr/>
        </p:nvSpPr>
        <p:spPr>
          <a:xfrm>
            <a:off x="5612979" y="748612"/>
            <a:ext cx="966043" cy="369332"/>
          </a:xfrm>
          <a:prstGeom prst="rect">
            <a:avLst/>
          </a:prstGeom>
          <a:noFill/>
        </p:spPr>
        <p:txBody>
          <a:bodyPr wrap="square" rtlCol="0">
            <a:spAutoFit/>
          </a:bodyPr>
          <a:lstStyle/>
          <a:p>
            <a:pPr algn="ctr"/>
            <a:r>
              <a:rPr lang="en-US" b="1" dirty="0">
                <a:latin typeface="Source Han Sans CN" panose="020B0400000000000000" pitchFamily="34" charset="-128"/>
                <a:ea typeface="Source Han Sans CN" panose="020B0400000000000000" pitchFamily="34" charset="-128"/>
                <a:cs typeface="Open Sans" pitchFamily="34" charset="0"/>
              </a:rPr>
              <a:t>1961</a:t>
            </a:r>
          </a:p>
        </p:txBody>
      </p:sp>
      <p:cxnSp>
        <p:nvCxnSpPr>
          <p:cNvPr id="10" name="Straight Connector 14"/>
          <p:cNvCxnSpPr>
            <a:cxnSpLocks/>
          </p:cNvCxnSpPr>
          <p:nvPr/>
        </p:nvCxnSpPr>
        <p:spPr>
          <a:xfrm>
            <a:off x="6096000" y="1288068"/>
            <a:ext cx="0" cy="821226"/>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Oval 15"/>
          <p:cNvSpPr/>
          <p:nvPr/>
        </p:nvSpPr>
        <p:spPr>
          <a:xfrm>
            <a:off x="6041355" y="1205724"/>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12" name="Oval 16"/>
          <p:cNvSpPr/>
          <p:nvPr/>
        </p:nvSpPr>
        <p:spPr>
          <a:xfrm>
            <a:off x="6041355" y="2013416"/>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13" name="TextBox 17"/>
          <p:cNvSpPr txBox="1"/>
          <p:nvPr/>
        </p:nvSpPr>
        <p:spPr>
          <a:xfrm>
            <a:off x="5612979" y="2205727"/>
            <a:ext cx="966043" cy="369332"/>
          </a:xfrm>
          <a:prstGeom prst="rect">
            <a:avLst/>
          </a:prstGeom>
          <a:noFill/>
        </p:spPr>
        <p:txBody>
          <a:bodyPr wrap="square" rtlCol="0">
            <a:spAutoFit/>
          </a:bodyPr>
          <a:lstStyle/>
          <a:p>
            <a:pPr algn="ctr"/>
            <a:r>
              <a:rPr lang="en-US" b="1" dirty="0">
                <a:latin typeface="Source Han Sans CN" panose="020B0400000000000000" pitchFamily="34" charset="-128"/>
                <a:ea typeface="Source Han Sans CN" panose="020B0400000000000000" pitchFamily="34" charset="-128"/>
                <a:cs typeface="Open Sans" pitchFamily="34" charset="0"/>
              </a:rPr>
              <a:t>1962</a:t>
            </a:r>
          </a:p>
        </p:txBody>
      </p:sp>
      <p:cxnSp>
        <p:nvCxnSpPr>
          <p:cNvPr id="14" name="Straight Connector 18"/>
          <p:cNvCxnSpPr/>
          <p:nvPr/>
        </p:nvCxnSpPr>
        <p:spPr>
          <a:xfrm>
            <a:off x="6096000" y="2743902"/>
            <a:ext cx="0" cy="102715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val 19"/>
          <p:cNvSpPr/>
          <p:nvPr/>
        </p:nvSpPr>
        <p:spPr>
          <a:xfrm>
            <a:off x="6041355" y="2661558"/>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16" name="Oval 20"/>
          <p:cNvSpPr/>
          <p:nvPr/>
        </p:nvSpPr>
        <p:spPr>
          <a:xfrm>
            <a:off x="6041355" y="3683640"/>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20" name="TextBox 28"/>
          <p:cNvSpPr txBox="1"/>
          <p:nvPr/>
        </p:nvSpPr>
        <p:spPr>
          <a:xfrm>
            <a:off x="5612979" y="3883318"/>
            <a:ext cx="966043" cy="369332"/>
          </a:xfrm>
          <a:prstGeom prst="rect">
            <a:avLst/>
          </a:prstGeom>
          <a:noFill/>
        </p:spPr>
        <p:txBody>
          <a:bodyPr wrap="square" rtlCol="0">
            <a:spAutoFit/>
          </a:bodyPr>
          <a:lstStyle/>
          <a:p>
            <a:pPr algn="ctr"/>
            <a:r>
              <a:rPr lang="en-US" b="1" dirty="0">
                <a:latin typeface="Source Han Sans CN" panose="020B0400000000000000" pitchFamily="34" charset="-128"/>
                <a:ea typeface="Source Han Sans CN" panose="020B0400000000000000" pitchFamily="34" charset="-128"/>
                <a:cs typeface="Open Sans" pitchFamily="34" charset="0"/>
              </a:rPr>
              <a:t>1963</a:t>
            </a:r>
          </a:p>
        </p:txBody>
      </p:sp>
      <p:cxnSp>
        <p:nvCxnSpPr>
          <p:cNvPr id="21" name="Straight Connector 39"/>
          <p:cNvCxnSpPr/>
          <p:nvPr/>
        </p:nvCxnSpPr>
        <p:spPr>
          <a:xfrm>
            <a:off x="6096000" y="4421493"/>
            <a:ext cx="0" cy="102715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Oval 40"/>
          <p:cNvSpPr/>
          <p:nvPr/>
        </p:nvSpPr>
        <p:spPr>
          <a:xfrm>
            <a:off x="6041355" y="4339149"/>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23" name="Oval 41"/>
          <p:cNvSpPr/>
          <p:nvPr/>
        </p:nvSpPr>
        <p:spPr>
          <a:xfrm>
            <a:off x="6041355" y="5361231"/>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28" name="TextBox 28">
            <a:extLst>
              <a:ext uri="{FF2B5EF4-FFF2-40B4-BE49-F238E27FC236}">
                <a16:creationId xmlns:a16="http://schemas.microsoft.com/office/drawing/2014/main" id="{D084E902-AD57-41C2-937F-BDCC7016D3DD}"/>
              </a:ext>
            </a:extLst>
          </p:cNvPr>
          <p:cNvSpPr txBox="1"/>
          <p:nvPr/>
        </p:nvSpPr>
        <p:spPr>
          <a:xfrm>
            <a:off x="5612979" y="5527770"/>
            <a:ext cx="966043" cy="369332"/>
          </a:xfrm>
          <a:prstGeom prst="rect">
            <a:avLst/>
          </a:prstGeom>
          <a:noFill/>
        </p:spPr>
        <p:txBody>
          <a:bodyPr wrap="square" rtlCol="0">
            <a:spAutoFit/>
          </a:bodyPr>
          <a:lstStyle/>
          <a:p>
            <a:pPr algn="ctr"/>
            <a:r>
              <a:rPr lang="en-US" b="1" dirty="0">
                <a:latin typeface="Source Han Sans CN" panose="020B0400000000000000" pitchFamily="34" charset="-128"/>
                <a:ea typeface="Source Han Sans CN" panose="020B0400000000000000" pitchFamily="34" charset="-128"/>
                <a:cs typeface="Open Sans" pitchFamily="34" charset="0"/>
              </a:rPr>
              <a:t>1965</a:t>
            </a:r>
          </a:p>
        </p:txBody>
      </p:sp>
      <p:sp>
        <p:nvSpPr>
          <p:cNvPr id="29" name="Oval 9">
            <a:extLst>
              <a:ext uri="{FF2B5EF4-FFF2-40B4-BE49-F238E27FC236}">
                <a16:creationId xmlns:a16="http://schemas.microsoft.com/office/drawing/2014/main" id="{B80A8261-3FD2-46E9-864A-E7D772DB8331}"/>
              </a:ext>
            </a:extLst>
          </p:cNvPr>
          <p:cNvSpPr/>
          <p:nvPr/>
        </p:nvSpPr>
        <p:spPr>
          <a:xfrm>
            <a:off x="6051515" y="5994480"/>
            <a:ext cx="109291" cy="109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400000000000000" pitchFamily="34" charset="-128"/>
              <a:ea typeface="Source Han Sans CN" panose="020B0400000000000000" pitchFamily="34" charset="-128"/>
            </a:endParaRPr>
          </a:p>
        </p:txBody>
      </p:sp>
      <p:sp>
        <p:nvSpPr>
          <p:cNvPr id="32" name="Freeform 5">
            <a:extLst>
              <a:ext uri="{FF2B5EF4-FFF2-40B4-BE49-F238E27FC236}">
                <a16:creationId xmlns:a16="http://schemas.microsoft.com/office/drawing/2014/main" id="{98D26F76-D674-4FFF-AF81-C4A129D505AC}"/>
              </a:ext>
            </a:extLst>
          </p:cNvPr>
          <p:cNvSpPr/>
          <p:nvPr/>
        </p:nvSpPr>
        <p:spPr bwMode="auto">
          <a:xfrm flipH="1">
            <a:off x="6428012" y="5115423"/>
            <a:ext cx="2759527" cy="988347"/>
          </a:xfrm>
          <a:custGeom>
            <a:avLst/>
            <a:gdLst>
              <a:gd name="T0" fmla="*/ 336 w 387"/>
              <a:gd name="T1" fmla="*/ 0 h 128"/>
              <a:gd name="T2" fmla="*/ 336 w 387"/>
              <a:gd name="T3" fmla="*/ 0 h 128"/>
              <a:gd name="T4" fmla="*/ 52 w 387"/>
              <a:gd name="T5" fmla="*/ 0 h 128"/>
              <a:gd name="T6" fmla="*/ 52 w 387"/>
              <a:gd name="T7" fmla="*/ 0 h 128"/>
              <a:gd name="T8" fmla="*/ 50 w 387"/>
              <a:gd name="T9" fmla="*/ 0 h 128"/>
              <a:gd name="T10" fmla="*/ 50 w 387"/>
              <a:gd name="T11" fmla="*/ 0 h 128"/>
              <a:gd name="T12" fmla="*/ 36 w 387"/>
              <a:gd name="T13" fmla="*/ 0 h 128"/>
              <a:gd name="T14" fmla="*/ 36 w 387"/>
              <a:gd name="T15" fmla="*/ 0 h 128"/>
              <a:gd name="T16" fmla="*/ 36 w 387"/>
              <a:gd name="T17" fmla="*/ 0 h 128"/>
              <a:gd name="T18" fmla="*/ 22 w 387"/>
              <a:gd name="T19" fmla="*/ 0 h 128"/>
              <a:gd name="T20" fmla="*/ 0 w 387"/>
              <a:gd name="T21" fmla="*/ 23 h 128"/>
              <a:gd name="T22" fmla="*/ 0 w 387"/>
              <a:gd name="T23" fmla="*/ 31 h 128"/>
              <a:gd name="T24" fmla="*/ 0 w 387"/>
              <a:gd name="T25" fmla="*/ 58 h 128"/>
              <a:gd name="T26" fmla="*/ 0 w 387"/>
              <a:gd name="T27" fmla="*/ 61 h 128"/>
              <a:gd name="T28" fmla="*/ 0 w 387"/>
              <a:gd name="T29" fmla="*/ 80 h 128"/>
              <a:gd name="T30" fmla="*/ 0 w 387"/>
              <a:gd name="T31" fmla="*/ 105 h 128"/>
              <a:gd name="T32" fmla="*/ 3 w 387"/>
              <a:gd name="T33" fmla="*/ 105 h 128"/>
              <a:gd name="T34" fmla="*/ 37 w 387"/>
              <a:gd name="T35" fmla="*/ 105 h 128"/>
              <a:gd name="T36" fmla="*/ 52 w 387"/>
              <a:gd name="T37" fmla="*/ 105 h 128"/>
              <a:gd name="T38" fmla="*/ 336 w 387"/>
              <a:gd name="T39" fmla="*/ 105 h 128"/>
              <a:gd name="T40" fmla="*/ 371 w 387"/>
              <a:gd name="T41" fmla="*/ 105 h 128"/>
              <a:gd name="T42" fmla="*/ 387 w 387"/>
              <a:gd name="T43" fmla="*/ 128 h 128"/>
              <a:gd name="T44" fmla="*/ 387 w 387"/>
              <a:gd name="T45" fmla="*/ 105 h 128"/>
              <a:gd name="T46" fmla="*/ 387 w 387"/>
              <a:gd name="T47" fmla="*/ 89 h 128"/>
              <a:gd name="T48" fmla="*/ 387 w 387"/>
              <a:gd name="T49" fmla="*/ 82 h 128"/>
              <a:gd name="T50" fmla="*/ 387 w 387"/>
              <a:gd name="T51" fmla="*/ 73 h 128"/>
              <a:gd name="T52" fmla="*/ 387 w 387"/>
              <a:gd name="T53" fmla="*/ 68 h 128"/>
              <a:gd name="T54" fmla="*/ 387 w 387"/>
              <a:gd name="T55" fmla="*/ 58 h 128"/>
              <a:gd name="T56" fmla="*/ 387 w 387"/>
              <a:gd name="T57" fmla="*/ 44 h 128"/>
              <a:gd name="T58" fmla="*/ 387 w 387"/>
              <a:gd name="T59" fmla="*/ 31 h 128"/>
              <a:gd name="T60" fmla="*/ 387 w 387"/>
              <a:gd name="T61" fmla="*/ 28 h 128"/>
              <a:gd name="T62" fmla="*/ 387 w 387"/>
              <a:gd name="T63" fmla="*/ 1 h 128"/>
              <a:gd name="T64" fmla="*/ 387 w 387"/>
              <a:gd name="T65" fmla="*/ 0 h 128"/>
              <a:gd name="T66" fmla="*/ 336 w 387"/>
              <a:gd name="T6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7" h="128">
                <a:moveTo>
                  <a:pt x="336" y="0"/>
                </a:moveTo>
                <a:cubicBezTo>
                  <a:pt x="336" y="0"/>
                  <a:pt x="336" y="0"/>
                  <a:pt x="336" y="0"/>
                </a:cubicBezTo>
                <a:cubicBezTo>
                  <a:pt x="52" y="0"/>
                  <a:pt x="52" y="0"/>
                  <a:pt x="52" y="0"/>
                </a:cubicBezTo>
                <a:cubicBezTo>
                  <a:pt x="52" y="0"/>
                  <a:pt x="52" y="0"/>
                  <a:pt x="52" y="0"/>
                </a:cubicBezTo>
                <a:cubicBezTo>
                  <a:pt x="50" y="0"/>
                  <a:pt x="50" y="0"/>
                  <a:pt x="50" y="0"/>
                </a:cubicBezTo>
                <a:cubicBezTo>
                  <a:pt x="50" y="0"/>
                  <a:pt x="50" y="0"/>
                  <a:pt x="50" y="0"/>
                </a:cubicBezTo>
                <a:cubicBezTo>
                  <a:pt x="36" y="0"/>
                  <a:pt x="36" y="0"/>
                  <a:pt x="36" y="0"/>
                </a:cubicBezTo>
                <a:cubicBezTo>
                  <a:pt x="36" y="0"/>
                  <a:pt x="36" y="0"/>
                  <a:pt x="36" y="0"/>
                </a:cubicBezTo>
                <a:cubicBezTo>
                  <a:pt x="36" y="0"/>
                  <a:pt x="36" y="0"/>
                  <a:pt x="36" y="0"/>
                </a:cubicBezTo>
                <a:cubicBezTo>
                  <a:pt x="22" y="0"/>
                  <a:pt x="22" y="0"/>
                  <a:pt x="22" y="0"/>
                </a:cubicBezTo>
                <a:cubicBezTo>
                  <a:pt x="10" y="0"/>
                  <a:pt x="0" y="10"/>
                  <a:pt x="0" y="23"/>
                </a:cubicBezTo>
                <a:cubicBezTo>
                  <a:pt x="0" y="26"/>
                  <a:pt x="0" y="29"/>
                  <a:pt x="0" y="31"/>
                </a:cubicBezTo>
                <a:cubicBezTo>
                  <a:pt x="0" y="57"/>
                  <a:pt x="0" y="58"/>
                  <a:pt x="0" y="58"/>
                </a:cubicBezTo>
                <a:cubicBezTo>
                  <a:pt x="0" y="61"/>
                  <a:pt x="0" y="61"/>
                  <a:pt x="0" y="61"/>
                </a:cubicBezTo>
                <a:cubicBezTo>
                  <a:pt x="0" y="80"/>
                  <a:pt x="0" y="80"/>
                  <a:pt x="0" y="80"/>
                </a:cubicBezTo>
                <a:cubicBezTo>
                  <a:pt x="0" y="105"/>
                  <a:pt x="0" y="105"/>
                  <a:pt x="0" y="105"/>
                </a:cubicBezTo>
                <a:cubicBezTo>
                  <a:pt x="3" y="105"/>
                  <a:pt x="3" y="105"/>
                  <a:pt x="3" y="105"/>
                </a:cubicBezTo>
                <a:cubicBezTo>
                  <a:pt x="37" y="105"/>
                  <a:pt x="37" y="105"/>
                  <a:pt x="37" y="105"/>
                </a:cubicBezTo>
                <a:cubicBezTo>
                  <a:pt x="43" y="105"/>
                  <a:pt x="47" y="105"/>
                  <a:pt x="52" y="105"/>
                </a:cubicBezTo>
                <a:cubicBezTo>
                  <a:pt x="336" y="105"/>
                  <a:pt x="336" y="105"/>
                  <a:pt x="336" y="105"/>
                </a:cubicBezTo>
                <a:cubicBezTo>
                  <a:pt x="371" y="105"/>
                  <a:pt x="371" y="105"/>
                  <a:pt x="371" y="105"/>
                </a:cubicBezTo>
                <a:cubicBezTo>
                  <a:pt x="387" y="128"/>
                  <a:pt x="387" y="128"/>
                  <a:pt x="387" y="128"/>
                </a:cubicBezTo>
                <a:cubicBezTo>
                  <a:pt x="387" y="105"/>
                  <a:pt x="387" y="105"/>
                  <a:pt x="387" y="105"/>
                </a:cubicBezTo>
                <a:cubicBezTo>
                  <a:pt x="387" y="89"/>
                  <a:pt x="387" y="89"/>
                  <a:pt x="387" y="89"/>
                </a:cubicBezTo>
                <a:cubicBezTo>
                  <a:pt x="387" y="82"/>
                  <a:pt x="387" y="82"/>
                  <a:pt x="387" y="82"/>
                </a:cubicBezTo>
                <a:cubicBezTo>
                  <a:pt x="387" y="73"/>
                  <a:pt x="387" y="73"/>
                  <a:pt x="387" y="73"/>
                </a:cubicBezTo>
                <a:cubicBezTo>
                  <a:pt x="387" y="68"/>
                  <a:pt x="387" y="68"/>
                  <a:pt x="387" y="68"/>
                </a:cubicBezTo>
                <a:cubicBezTo>
                  <a:pt x="387" y="58"/>
                  <a:pt x="387" y="58"/>
                  <a:pt x="387" y="58"/>
                </a:cubicBezTo>
                <a:cubicBezTo>
                  <a:pt x="387" y="44"/>
                  <a:pt x="387" y="44"/>
                  <a:pt x="387" y="44"/>
                </a:cubicBezTo>
                <a:cubicBezTo>
                  <a:pt x="387" y="31"/>
                  <a:pt x="387" y="31"/>
                  <a:pt x="387" y="31"/>
                </a:cubicBezTo>
                <a:cubicBezTo>
                  <a:pt x="387" y="28"/>
                  <a:pt x="387" y="28"/>
                  <a:pt x="387" y="28"/>
                </a:cubicBezTo>
                <a:cubicBezTo>
                  <a:pt x="387" y="1"/>
                  <a:pt x="387" y="1"/>
                  <a:pt x="387" y="1"/>
                </a:cubicBezTo>
                <a:cubicBezTo>
                  <a:pt x="387" y="0"/>
                  <a:pt x="387" y="0"/>
                  <a:pt x="387" y="0"/>
                </a:cubicBezTo>
                <a:cubicBezTo>
                  <a:pt x="352" y="0"/>
                  <a:pt x="340" y="0"/>
                  <a:pt x="336" y="0"/>
                </a:cubicBezTo>
                <a:close/>
              </a:path>
            </a:pathLst>
          </a:custGeom>
          <a:solidFill>
            <a:schemeClr val="accent1"/>
          </a:solidFill>
          <a:ln>
            <a:noFill/>
          </a:ln>
        </p:spPr>
        <p:txBody>
          <a:bodyPr vert="horz" wrap="square" lIns="91440" tIns="45720" rIns="91440" bIns="45720" numCol="1" anchor="t" anchorCtr="0" compatLnSpc="1"/>
          <a:lstStyle/>
          <a:p>
            <a:endParaRPr lang="en-US">
              <a:latin typeface="Source Han Sans CN" panose="020B0400000000000000" pitchFamily="34" charset="-128"/>
              <a:ea typeface="Source Han Sans CN" panose="020B0400000000000000" pitchFamily="34" charset="-128"/>
            </a:endParaRPr>
          </a:p>
        </p:txBody>
      </p:sp>
      <p:sp>
        <p:nvSpPr>
          <p:cNvPr id="33" name="TextBox 12">
            <a:extLst>
              <a:ext uri="{FF2B5EF4-FFF2-40B4-BE49-F238E27FC236}">
                <a16:creationId xmlns:a16="http://schemas.microsoft.com/office/drawing/2014/main" id="{2F725B7E-4D56-4C34-B7DA-2DD12B8456AF}"/>
              </a:ext>
            </a:extLst>
          </p:cNvPr>
          <p:cNvSpPr txBox="1"/>
          <p:nvPr/>
        </p:nvSpPr>
        <p:spPr>
          <a:xfrm>
            <a:off x="6499134" y="5173916"/>
            <a:ext cx="2508986" cy="707886"/>
          </a:xfrm>
          <a:prstGeom prst="rect">
            <a:avLst/>
          </a:prstGeom>
          <a:noFill/>
        </p:spPr>
        <p:txBody>
          <a:bodyPr wrap="square" rtlCol="0">
            <a:spAutoFit/>
          </a:bodyPr>
          <a:lstStyle/>
          <a:p>
            <a:pPr algn="ctr"/>
            <a:r>
              <a:rPr lang="en-US" altLang="zh-CN" sz="2000" b="1" dirty="0">
                <a:solidFill>
                  <a:schemeClr val="bg1"/>
                </a:solidFill>
                <a:latin typeface="Source Han Sans CN" panose="020B0400000000000000" pitchFamily="34" charset="-128"/>
                <a:ea typeface="Source Han Sans CN" panose="020B0400000000000000" pitchFamily="34" charset="-128"/>
                <a:cs typeface="Open Sans" pitchFamily="34" charset="0"/>
              </a:rPr>
              <a:t>Gordon Moore</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提出了著名的“摩尔定律”</a:t>
            </a:r>
            <a:endParaRPr 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endParaRPr>
          </a:p>
        </p:txBody>
      </p:sp>
      <p:pic>
        <p:nvPicPr>
          <p:cNvPr id="3" name="图片 2">
            <a:extLst>
              <a:ext uri="{FF2B5EF4-FFF2-40B4-BE49-F238E27FC236}">
                <a16:creationId xmlns:a16="http://schemas.microsoft.com/office/drawing/2014/main" id="{6742F4FA-4F3D-4524-B158-DA0E7DE2585C}"/>
              </a:ext>
            </a:extLst>
          </p:cNvPr>
          <p:cNvPicPr>
            <a:picLocks noChangeAspect="1"/>
          </p:cNvPicPr>
          <p:nvPr/>
        </p:nvPicPr>
        <p:blipFill>
          <a:blip r:embed="rId4"/>
          <a:stretch>
            <a:fillRect/>
          </a:stretch>
        </p:blipFill>
        <p:spPr>
          <a:xfrm>
            <a:off x="38789" y="1405683"/>
            <a:ext cx="5788640" cy="4447714"/>
          </a:xfrm>
          <a:prstGeom prst="rect">
            <a:avLst/>
          </a:prstGeom>
        </p:spPr>
      </p:pic>
      <p:sp>
        <p:nvSpPr>
          <p:cNvPr id="26" name="Freeform 5">
            <a:extLst>
              <a:ext uri="{FF2B5EF4-FFF2-40B4-BE49-F238E27FC236}">
                <a16:creationId xmlns:a16="http://schemas.microsoft.com/office/drawing/2014/main" id="{6CB42CFE-5CD1-4115-A043-44D8FF19EAF8}"/>
              </a:ext>
            </a:extLst>
          </p:cNvPr>
          <p:cNvSpPr/>
          <p:nvPr/>
        </p:nvSpPr>
        <p:spPr bwMode="auto">
          <a:xfrm flipH="1">
            <a:off x="6422373" y="3296330"/>
            <a:ext cx="3116479" cy="1027158"/>
          </a:xfrm>
          <a:custGeom>
            <a:avLst/>
            <a:gdLst>
              <a:gd name="T0" fmla="*/ 336 w 387"/>
              <a:gd name="T1" fmla="*/ 0 h 128"/>
              <a:gd name="T2" fmla="*/ 336 w 387"/>
              <a:gd name="T3" fmla="*/ 0 h 128"/>
              <a:gd name="T4" fmla="*/ 52 w 387"/>
              <a:gd name="T5" fmla="*/ 0 h 128"/>
              <a:gd name="T6" fmla="*/ 52 w 387"/>
              <a:gd name="T7" fmla="*/ 0 h 128"/>
              <a:gd name="T8" fmla="*/ 50 w 387"/>
              <a:gd name="T9" fmla="*/ 0 h 128"/>
              <a:gd name="T10" fmla="*/ 50 w 387"/>
              <a:gd name="T11" fmla="*/ 0 h 128"/>
              <a:gd name="T12" fmla="*/ 36 w 387"/>
              <a:gd name="T13" fmla="*/ 0 h 128"/>
              <a:gd name="T14" fmla="*/ 36 w 387"/>
              <a:gd name="T15" fmla="*/ 0 h 128"/>
              <a:gd name="T16" fmla="*/ 36 w 387"/>
              <a:gd name="T17" fmla="*/ 0 h 128"/>
              <a:gd name="T18" fmla="*/ 22 w 387"/>
              <a:gd name="T19" fmla="*/ 0 h 128"/>
              <a:gd name="T20" fmla="*/ 0 w 387"/>
              <a:gd name="T21" fmla="*/ 23 h 128"/>
              <a:gd name="T22" fmla="*/ 0 w 387"/>
              <a:gd name="T23" fmla="*/ 31 h 128"/>
              <a:gd name="T24" fmla="*/ 0 w 387"/>
              <a:gd name="T25" fmla="*/ 58 h 128"/>
              <a:gd name="T26" fmla="*/ 0 w 387"/>
              <a:gd name="T27" fmla="*/ 61 h 128"/>
              <a:gd name="T28" fmla="*/ 0 w 387"/>
              <a:gd name="T29" fmla="*/ 80 h 128"/>
              <a:gd name="T30" fmla="*/ 0 w 387"/>
              <a:gd name="T31" fmla="*/ 105 h 128"/>
              <a:gd name="T32" fmla="*/ 3 w 387"/>
              <a:gd name="T33" fmla="*/ 105 h 128"/>
              <a:gd name="T34" fmla="*/ 37 w 387"/>
              <a:gd name="T35" fmla="*/ 105 h 128"/>
              <a:gd name="T36" fmla="*/ 52 w 387"/>
              <a:gd name="T37" fmla="*/ 105 h 128"/>
              <a:gd name="T38" fmla="*/ 336 w 387"/>
              <a:gd name="T39" fmla="*/ 105 h 128"/>
              <a:gd name="T40" fmla="*/ 371 w 387"/>
              <a:gd name="T41" fmla="*/ 105 h 128"/>
              <a:gd name="T42" fmla="*/ 387 w 387"/>
              <a:gd name="T43" fmla="*/ 128 h 128"/>
              <a:gd name="T44" fmla="*/ 387 w 387"/>
              <a:gd name="T45" fmla="*/ 105 h 128"/>
              <a:gd name="T46" fmla="*/ 387 w 387"/>
              <a:gd name="T47" fmla="*/ 89 h 128"/>
              <a:gd name="T48" fmla="*/ 387 w 387"/>
              <a:gd name="T49" fmla="*/ 82 h 128"/>
              <a:gd name="T50" fmla="*/ 387 w 387"/>
              <a:gd name="T51" fmla="*/ 73 h 128"/>
              <a:gd name="T52" fmla="*/ 387 w 387"/>
              <a:gd name="T53" fmla="*/ 68 h 128"/>
              <a:gd name="T54" fmla="*/ 387 w 387"/>
              <a:gd name="T55" fmla="*/ 58 h 128"/>
              <a:gd name="T56" fmla="*/ 387 w 387"/>
              <a:gd name="T57" fmla="*/ 44 h 128"/>
              <a:gd name="T58" fmla="*/ 387 w 387"/>
              <a:gd name="T59" fmla="*/ 31 h 128"/>
              <a:gd name="T60" fmla="*/ 387 w 387"/>
              <a:gd name="T61" fmla="*/ 28 h 128"/>
              <a:gd name="T62" fmla="*/ 387 w 387"/>
              <a:gd name="T63" fmla="*/ 1 h 128"/>
              <a:gd name="T64" fmla="*/ 387 w 387"/>
              <a:gd name="T65" fmla="*/ 0 h 128"/>
              <a:gd name="T66" fmla="*/ 336 w 387"/>
              <a:gd name="T6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7" h="128">
                <a:moveTo>
                  <a:pt x="336" y="0"/>
                </a:moveTo>
                <a:cubicBezTo>
                  <a:pt x="336" y="0"/>
                  <a:pt x="336" y="0"/>
                  <a:pt x="336" y="0"/>
                </a:cubicBezTo>
                <a:cubicBezTo>
                  <a:pt x="52" y="0"/>
                  <a:pt x="52" y="0"/>
                  <a:pt x="52" y="0"/>
                </a:cubicBezTo>
                <a:cubicBezTo>
                  <a:pt x="52" y="0"/>
                  <a:pt x="52" y="0"/>
                  <a:pt x="52" y="0"/>
                </a:cubicBezTo>
                <a:cubicBezTo>
                  <a:pt x="50" y="0"/>
                  <a:pt x="50" y="0"/>
                  <a:pt x="50" y="0"/>
                </a:cubicBezTo>
                <a:cubicBezTo>
                  <a:pt x="50" y="0"/>
                  <a:pt x="50" y="0"/>
                  <a:pt x="50" y="0"/>
                </a:cubicBezTo>
                <a:cubicBezTo>
                  <a:pt x="36" y="0"/>
                  <a:pt x="36" y="0"/>
                  <a:pt x="36" y="0"/>
                </a:cubicBezTo>
                <a:cubicBezTo>
                  <a:pt x="36" y="0"/>
                  <a:pt x="36" y="0"/>
                  <a:pt x="36" y="0"/>
                </a:cubicBezTo>
                <a:cubicBezTo>
                  <a:pt x="36" y="0"/>
                  <a:pt x="36" y="0"/>
                  <a:pt x="36" y="0"/>
                </a:cubicBezTo>
                <a:cubicBezTo>
                  <a:pt x="22" y="0"/>
                  <a:pt x="22" y="0"/>
                  <a:pt x="22" y="0"/>
                </a:cubicBezTo>
                <a:cubicBezTo>
                  <a:pt x="10" y="0"/>
                  <a:pt x="0" y="10"/>
                  <a:pt x="0" y="23"/>
                </a:cubicBezTo>
                <a:cubicBezTo>
                  <a:pt x="0" y="26"/>
                  <a:pt x="0" y="29"/>
                  <a:pt x="0" y="31"/>
                </a:cubicBezTo>
                <a:cubicBezTo>
                  <a:pt x="0" y="57"/>
                  <a:pt x="0" y="58"/>
                  <a:pt x="0" y="58"/>
                </a:cubicBezTo>
                <a:cubicBezTo>
                  <a:pt x="0" y="61"/>
                  <a:pt x="0" y="61"/>
                  <a:pt x="0" y="61"/>
                </a:cubicBezTo>
                <a:cubicBezTo>
                  <a:pt x="0" y="80"/>
                  <a:pt x="0" y="80"/>
                  <a:pt x="0" y="80"/>
                </a:cubicBezTo>
                <a:cubicBezTo>
                  <a:pt x="0" y="105"/>
                  <a:pt x="0" y="105"/>
                  <a:pt x="0" y="105"/>
                </a:cubicBezTo>
                <a:cubicBezTo>
                  <a:pt x="3" y="105"/>
                  <a:pt x="3" y="105"/>
                  <a:pt x="3" y="105"/>
                </a:cubicBezTo>
                <a:cubicBezTo>
                  <a:pt x="37" y="105"/>
                  <a:pt x="37" y="105"/>
                  <a:pt x="37" y="105"/>
                </a:cubicBezTo>
                <a:cubicBezTo>
                  <a:pt x="43" y="105"/>
                  <a:pt x="47" y="105"/>
                  <a:pt x="52" y="105"/>
                </a:cubicBezTo>
                <a:cubicBezTo>
                  <a:pt x="336" y="105"/>
                  <a:pt x="336" y="105"/>
                  <a:pt x="336" y="105"/>
                </a:cubicBezTo>
                <a:cubicBezTo>
                  <a:pt x="371" y="105"/>
                  <a:pt x="371" y="105"/>
                  <a:pt x="371" y="105"/>
                </a:cubicBezTo>
                <a:cubicBezTo>
                  <a:pt x="387" y="128"/>
                  <a:pt x="387" y="128"/>
                  <a:pt x="387" y="128"/>
                </a:cubicBezTo>
                <a:cubicBezTo>
                  <a:pt x="387" y="105"/>
                  <a:pt x="387" y="105"/>
                  <a:pt x="387" y="105"/>
                </a:cubicBezTo>
                <a:cubicBezTo>
                  <a:pt x="387" y="89"/>
                  <a:pt x="387" y="89"/>
                  <a:pt x="387" y="89"/>
                </a:cubicBezTo>
                <a:cubicBezTo>
                  <a:pt x="387" y="82"/>
                  <a:pt x="387" y="82"/>
                  <a:pt x="387" y="82"/>
                </a:cubicBezTo>
                <a:cubicBezTo>
                  <a:pt x="387" y="73"/>
                  <a:pt x="387" y="73"/>
                  <a:pt x="387" y="73"/>
                </a:cubicBezTo>
                <a:cubicBezTo>
                  <a:pt x="387" y="68"/>
                  <a:pt x="387" y="68"/>
                  <a:pt x="387" y="68"/>
                </a:cubicBezTo>
                <a:cubicBezTo>
                  <a:pt x="387" y="58"/>
                  <a:pt x="387" y="58"/>
                  <a:pt x="387" y="58"/>
                </a:cubicBezTo>
                <a:cubicBezTo>
                  <a:pt x="387" y="44"/>
                  <a:pt x="387" y="44"/>
                  <a:pt x="387" y="44"/>
                </a:cubicBezTo>
                <a:cubicBezTo>
                  <a:pt x="387" y="31"/>
                  <a:pt x="387" y="31"/>
                  <a:pt x="387" y="31"/>
                </a:cubicBezTo>
                <a:cubicBezTo>
                  <a:pt x="387" y="28"/>
                  <a:pt x="387" y="28"/>
                  <a:pt x="387" y="28"/>
                </a:cubicBezTo>
                <a:cubicBezTo>
                  <a:pt x="387" y="1"/>
                  <a:pt x="387" y="1"/>
                  <a:pt x="387" y="1"/>
                </a:cubicBezTo>
                <a:cubicBezTo>
                  <a:pt x="387" y="0"/>
                  <a:pt x="387" y="0"/>
                  <a:pt x="387" y="0"/>
                </a:cubicBezTo>
                <a:cubicBezTo>
                  <a:pt x="352" y="0"/>
                  <a:pt x="340" y="0"/>
                  <a:pt x="336" y="0"/>
                </a:cubicBezTo>
                <a:close/>
              </a:path>
            </a:pathLst>
          </a:custGeom>
          <a:solidFill>
            <a:schemeClr val="accent1"/>
          </a:solidFill>
          <a:ln>
            <a:noFill/>
          </a:ln>
        </p:spPr>
        <p:txBody>
          <a:bodyPr vert="horz" wrap="square" lIns="91440" tIns="45720" rIns="91440" bIns="45720" numCol="1" anchor="t" anchorCtr="0" compatLnSpc="1"/>
          <a:lstStyle/>
          <a:p>
            <a:r>
              <a:rPr lang="en-US" altLang="zh-CN" sz="2000" b="1" dirty="0" err="1">
                <a:solidFill>
                  <a:schemeClr val="bg1"/>
                </a:solidFill>
                <a:latin typeface="Source Han Sans CN" panose="020B0400000000000000" pitchFamily="34" charset="-128"/>
                <a:ea typeface="Source Han Sans CN" panose="020B0400000000000000" pitchFamily="34" charset="-128"/>
                <a:cs typeface="Open Sans" pitchFamily="34" charset="0"/>
              </a:rPr>
              <a:t>F.M.Wanlass</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和</a:t>
            </a:r>
            <a:r>
              <a:rPr lang="en-US" altLang="zh-CN" sz="2000" b="1" dirty="0" err="1">
                <a:solidFill>
                  <a:schemeClr val="bg1"/>
                </a:solidFill>
                <a:latin typeface="Source Han Sans CN" panose="020B0400000000000000" pitchFamily="34" charset="-128"/>
                <a:ea typeface="Source Han Sans CN" panose="020B0400000000000000" pitchFamily="34" charset="-128"/>
                <a:cs typeface="Open Sans" pitchFamily="34" charset="0"/>
              </a:rPr>
              <a:t>C.T.Sah</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rPr>
              <a:t>首次提出</a:t>
            </a:r>
            <a:r>
              <a:rPr lang="en-US" altLang="zh-CN" sz="2000" b="1" dirty="0">
                <a:solidFill>
                  <a:schemeClr val="bg1"/>
                </a:solidFill>
                <a:latin typeface="Source Han Sans CN" panose="020B0400000000000000" pitchFamily="34" charset="-128"/>
                <a:ea typeface="Source Han Sans CN" panose="020B0400000000000000" pitchFamily="34" charset="-128"/>
                <a:cs typeface="Open Sans" pitchFamily="34" charset="0"/>
                <a:hlinkClick r:id="rId5"/>
              </a:rPr>
              <a:t>CMOS</a:t>
            </a:r>
            <a:r>
              <a:rPr lang="zh-CN" altLang="en-US" sz="2000" b="1" dirty="0">
                <a:solidFill>
                  <a:schemeClr val="bg1"/>
                </a:solidFill>
                <a:latin typeface="Source Han Sans CN" panose="020B0400000000000000" pitchFamily="34" charset="-128"/>
                <a:ea typeface="Source Han Sans CN" panose="020B0400000000000000" pitchFamily="34" charset="-128"/>
                <a:cs typeface="Open Sans" pitchFamily="34" charset="0"/>
                <a:hlinkClick r:id="rId5"/>
              </a:rPr>
              <a:t>技术</a:t>
            </a:r>
            <a:endParaRPr lang="en-US" altLang="zh-CN" sz="2000" b="1" dirty="0">
              <a:solidFill>
                <a:schemeClr val="bg1"/>
              </a:solidFill>
              <a:latin typeface="Source Han Sans CN" panose="020B0400000000000000" pitchFamily="34" charset="-128"/>
              <a:ea typeface="Source Han Sans CN" panose="020B0400000000000000" pitchFamily="34" charset="-128"/>
              <a:cs typeface="Open Sans" pitchFamily="34" charset="0"/>
            </a:endParaRPr>
          </a:p>
          <a:p>
            <a:endParaRPr lang="en-US" sz="2000" dirty="0">
              <a:latin typeface="Source Han Sans CN" panose="020B0400000000000000" pitchFamily="34" charset="-128"/>
              <a:ea typeface="Source Han Sans CN" panose="020B0400000000000000" pitchFamily="34" charset="-128"/>
            </a:endParaRPr>
          </a:p>
        </p:txBody>
      </p:sp>
    </p:spTree>
    <p:extLst>
      <p:ext uri="{BB962C8B-B14F-4D97-AF65-F5344CB8AC3E}">
        <p14:creationId xmlns:p14="http://schemas.microsoft.com/office/powerpoint/2010/main" val="20612450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childTnLst>
                          </p:cTn>
                        </p:par>
                        <p:par>
                          <p:cTn id="45" fill="hold">
                            <p:stCondLst>
                              <p:cond delay="3500"/>
                            </p:stCondLst>
                            <p:childTnLst>
                              <p:par>
                                <p:cTn id="46" presetID="53" presetClass="entr" presetSubtype="16"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par>
                          <p:cTn id="51" fill="hold">
                            <p:stCondLst>
                              <p:cond delay="4000"/>
                            </p:stCondLst>
                            <p:childTnLst>
                              <p:par>
                                <p:cTn id="52" presetID="22" presetClass="entr" presetSubtype="1"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up)">
                                      <p:cBhvr>
                                        <p:cTn id="54" dur="500"/>
                                        <p:tgtEl>
                                          <p:spTgt spid="14"/>
                                        </p:tgtEl>
                                      </p:cBhvr>
                                    </p:animEffect>
                                  </p:childTnLst>
                                </p:cTn>
                              </p:par>
                            </p:childTnLst>
                          </p:cTn>
                        </p:par>
                        <p:par>
                          <p:cTn id="55" fill="hold">
                            <p:stCondLst>
                              <p:cond delay="4500"/>
                            </p:stCondLst>
                            <p:childTnLst>
                              <p:par>
                                <p:cTn id="56" presetID="53" presetClass="entr" presetSubtype="16"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500" fill="hold"/>
                                        <p:tgtEl>
                                          <p:spTgt spid="16"/>
                                        </p:tgtEl>
                                        <p:attrNameLst>
                                          <p:attrName>ppt_w</p:attrName>
                                        </p:attrNameLst>
                                      </p:cBhvr>
                                      <p:tavLst>
                                        <p:tav tm="0">
                                          <p:val>
                                            <p:fltVal val="0"/>
                                          </p:val>
                                        </p:tav>
                                        <p:tav tm="100000">
                                          <p:val>
                                            <p:strVal val="#ppt_w"/>
                                          </p:val>
                                        </p:tav>
                                      </p:tavLst>
                                    </p:anim>
                                    <p:anim calcmode="lin" valueType="num">
                                      <p:cBhvr>
                                        <p:cTn id="59" dur="500" fill="hold"/>
                                        <p:tgtEl>
                                          <p:spTgt spid="16"/>
                                        </p:tgtEl>
                                        <p:attrNameLst>
                                          <p:attrName>ppt_h</p:attrName>
                                        </p:attrNameLst>
                                      </p:cBhvr>
                                      <p:tavLst>
                                        <p:tav tm="0">
                                          <p:val>
                                            <p:fltVal val="0"/>
                                          </p:val>
                                        </p:tav>
                                        <p:tav tm="100000">
                                          <p:val>
                                            <p:strVal val="#ppt_h"/>
                                          </p:val>
                                        </p:tav>
                                      </p:tavLst>
                                    </p:anim>
                                    <p:animEffect transition="in" filter="fade">
                                      <p:cBhvr>
                                        <p:cTn id="60" dur="500"/>
                                        <p:tgtEl>
                                          <p:spTgt spid="16"/>
                                        </p:tgtEl>
                                      </p:cBhvr>
                                    </p:animEffect>
                                  </p:childTnLst>
                                </p:cTn>
                              </p:par>
                            </p:childTnLst>
                          </p:cTn>
                        </p:par>
                        <p:par>
                          <p:cTn id="61" fill="hold">
                            <p:stCondLst>
                              <p:cond delay="5000"/>
                            </p:stCondLst>
                            <p:childTnLst>
                              <p:par>
                                <p:cTn id="62" presetID="10" presetClass="entr" presetSubtype="0" fill="hold" grpId="0" nodeType="after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childTnLst>
                          </p:cTn>
                        </p:par>
                        <p:par>
                          <p:cTn id="68" fill="hold">
                            <p:stCondLst>
                              <p:cond delay="5500"/>
                            </p:stCondLst>
                            <p:childTnLst>
                              <p:par>
                                <p:cTn id="69" presetID="53" presetClass="entr" presetSubtype="16"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p:cTn id="71" dur="500" fill="hold"/>
                                        <p:tgtEl>
                                          <p:spTgt spid="20"/>
                                        </p:tgtEl>
                                        <p:attrNameLst>
                                          <p:attrName>ppt_w</p:attrName>
                                        </p:attrNameLst>
                                      </p:cBhvr>
                                      <p:tavLst>
                                        <p:tav tm="0">
                                          <p:val>
                                            <p:fltVal val="0"/>
                                          </p:val>
                                        </p:tav>
                                        <p:tav tm="100000">
                                          <p:val>
                                            <p:strVal val="#ppt_w"/>
                                          </p:val>
                                        </p:tav>
                                      </p:tavLst>
                                    </p:anim>
                                    <p:anim calcmode="lin" valueType="num">
                                      <p:cBhvr>
                                        <p:cTn id="72" dur="500" fill="hold"/>
                                        <p:tgtEl>
                                          <p:spTgt spid="20"/>
                                        </p:tgtEl>
                                        <p:attrNameLst>
                                          <p:attrName>ppt_h</p:attrName>
                                        </p:attrNameLst>
                                      </p:cBhvr>
                                      <p:tavLst>
                                        <p:tav tm="0">
                                          <p:val>
                                            <p:fltVal val="0"/>
                                          </p:val>
                                        </p:tav>
                                        <p:tav tm="100000">
                                          <p:val>
                                            <p:strVal val="#ppt_h"/>
                                          </p:val>
                                        </p:tav>
                                      </p:tavLst>
                                    </p:anim>
                                    <p:animEffect transition="in" filter="fade">
                                      <p:cBhvr>
                                        <p:cTn id="73" dur="500"/>
                                        <p:tgtEl>
                                          <p:spTgt spid="20"/>
                                        </p:tgtEl>
                                      </p:cBhvr>
                                    </p:animEffect>
                                  </p:childTnLst>
                                </p:cTn>
                              </p:par>
                            </p:childTnLst>
                          </p:cTn>
                        </p:par>
                        <p:par>
                          <p:cTn id="74" fill="hold">
                            <p:stCondLst>
                              <p:cond delay="6000"/>
                            </p:stCondLst>
                            <p:childTnLst>
                              <p:par>
                                <p:cTn id="75" presetID="53" presetClass="entr" presetSubtype="16" fill="hold" grpId="0" nodeType="after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p:cTn id="77" dur="500" fill="hold"/>
                                        <p:tgtEl>
                                          <p:spTgt spid="22"/>
                                        </p:tgtEl>
                                        <p:attrNameLst>
                                          <p:attrName>ppt_w</p:attrName>
                                        </p:attrNameLst>
                                      </p:cBhvr>
                                      <p:tavLst>
                                        <p:tav tm="0">
                                          <p:val>
                                            <p:fltVal val="0"/>
                                          </p:val>
                                        </p:tav>
                                        <p:tav tm="100000">
                                          <p:val>
                                            <p:strVal val="#ppt_w"/>
                                          </p:val>
                                        </p:tav>
                                      </p:tavLst>
                                    </p:anim>
                                    <p:anim calcmode="lin" valueType="num">
                                      <p:cBhvr>
                                        <p:cTn id="78" dur="500" fill="hold"/>
                                        <p:tgtEl>
                                          <p:spTgt spid="22"/>
                                        </p:tgtEl>
                                        <p:attrNameLst>
                                          <p:attrName>ppt_h</p:attrName>
                                        </p:attrNameLst>
                                      </p:cBhvr>
                                      <p:tavLst>
                                        <p:tav tm="0">
                                          <p:val>
                                            <p:fltVal val="0"/>
                                          </p:val>
                                        </p:tav>
                                        <p:tav tm="100000">
                                          <p:val>
                                            <p:strVal val="#ppt_h"/>
                                          </p:val>
                                        </p:tav>
                                      </p:tavLst>
                                    </p:anim>
                                    <p:animEffect transition="in" filter="fade">
                                      <p:cBhvr>
                                        <p:cTn id="79" dur="500"/>
                                        <p:tgtEl>
                                          <p:spTgt spid="22"/>
                                        </p:tgtEl>
                                      </p:cBhvr>
                                    </p:animEffect>
                                  </p:childTnLst>
                                </p:cTn>
                              </p:par>
                            </p:childTnLst>
                          </p:cTn>
                        </p:par>
                        <p:par>
                          <p:cTn id="80" fill="hold">
                            <p:stCondLst>
                              <p:cond delay="6500"/>
                            </p:stCondLst>
                            <p:childTnLst>
                              <p:par>
                                <p:cTn id="81" presetID="22" presetClass="entr" presetSubtype="1" fill="hold"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up)">
                                      <p:cBhvr>
                                        <p:cTn id="83" dur="500"/>
                                        <p:tgtEl>
                                          <p:spTgt spid="21"/>
                                        </p:tgtEl>
                                      </p:cBhvr>
                                    </p:animEffect>
                                  </p:childTnLst>
                                </p:cTn>
                              </p:par>
                            </p:childTnLst>
                          </p:cTn>
                        </p:par>
                        <p:par>
                          <p:cTn id="84" fill="hold">
                            <p:stCondLst>
                              <p:cond delay="7000"/>
                            </p:stCondLst>
                            <p:childTnLst>
                              <p:par>
                                <p:cTn id="85" presetID="53" presetClass="entr" presetSubtype="16"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p:cTn id="87" dur="500" fill="hold"/>
                                        <p:tgtEl>
                                          <p:spTgt spid="23"/>
                                        </p:tgtEl>
                                        <p:attrNameLst>
                                          <p:attrName>ppt_w</p:attrName>
                                        </p:attrNameLst>
                                      </p:cBhvr>
                                      <p:tavLst>
                                        <p:tav tm="0">
                                          <p:val>
                                            <p:fltVal val="0"/>
                                          </p:val>
                                        </p:tav>
                                        <p:tav tm="100000">
                                          <p:val>
                                            <p:strVal val="#ppt_w"/>
                                          </p:val>
                                        </p:tav>
                                      </p:tavLst>
                                    </p:anim>
                                    <p:anim calcmode="lin" valueType="num">
                                      <p:cBhvr>
                                        <p:cTn id="88" dur="500" fill="hold"/>
                                        <p:tgtEl>
                                          <p:spTgt spid="23"/>
                                        </p:tgtEl>
                                        <p:attrNameLst>
                                          <p:attrName>ppt_h</p:attrName>
                                        </p:attrNameLst>
                                      </p:cBhvr>
                                      <p:tavLst>
                                        <p:tav tm="0">
                                          <p:val>
                                            <p:fltVal val="0"/>
                                          </p:val>
                                        </p:tav>
                                        <p:tav tm="100000">
                                          <p:val>
                                            <p:strVal val="#ppt_h"/>
                                          </p:val>
                                        </p:tav>
                                      </p:tavLst>
                                    </p:anim>
                                    <p:animEffect transition="in" filter="fade">
                                      <p:cBhvr>
                                        <p:cTn id="89" dur="500"/>
                                        <p:tgtEl>
                                          <p:spTgt spid="23"/>
                                        </p:tgtEl>
                                      </p:cBhvr>
                                    </p:animEffect>
                                  </p:childTnLst>
                                </p:cTn>
                              </p:par>
                            </p:childTnLst>
                          </p:cTn>
                        </p:par>
                        <p:par>
                          <p:cTn id="90" fill="hold">
                            <p:stCondLst>
                              <p:cond delay="7500"/>
                            </p:stCondLst>
                            <p:childTnLst>
                              <p:par>
                                <p:cTn id="91" presetID="53" presetClass="entr" presetSubtype="16"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 calcmode="lin" valueType="num">
                                      <p:cBhvr>
                                        <p:cTn id="93" dur="500" fill="hold"/>
                                        <p:tgtEl>
                                          <p:spTgt spid="28"/>
                                        </p:tgtEl>
                                        <p:attrNameLst>
                                          <p:attrName>ppt_w</p:attrName>
                                        </p:attrNameLst>
                                      </p:cBhvr>
                                      <p:tavLst>
                                        <p:tav tm="0">
                                          <p:val>
                                            <p:fltVal val="0"/>
                                          </p:val>
                                        </p:tav>
                                        <p:tav tm="100000">
                                          <p:val>
                                            <p:strVal val="#ppt_w"/>
                                          </p:val>
                                        </p:tav>
                                      </p:tavLst>
                                    </p:anim>
                                    <p:anim calcmode="lin" valueType="num">
                                      <p:cBhvr>
                                        <p:cTn id="94" dur="500" fill="hold"/>
                                        <p:tgtEl>
                                          <p:spTgt spid="28"/>
                                        </p:tgtEl>
                                        <p:attrNameLst>
                                          <p:attrName>ppt_h</p:attrName>
                                        </p:attrNameLst>
                                      </p:cBhvr>
                                      <p:tavLst>
                                        <p:tav tm="0">
                                          <p:val>
                                            <p:fltVal val="0"/>
                                          </p:val>
                                        </p:tav>
                                        <p:tav tm="100000">
                                          <p:val>
                                            <p:strVal val="#ppt_h"/>
                                          </p:val>
                                        </p:tav>
                                      </p:tavLst>
                                    </p:anim>
                                    <p:animEffect transition="in" filter="fade">
                                      <p:cBhvr>
                                        <p:cTn id="95" dur="500"/>
                                        <p:tgtEl>
                                          <p:spTgt spid="28"/>
                                        </p:tgtEl>
                                      </p:cBhvr>
                                    </p:animEffect>
                                  </p:childTnLst>
                                </p:cTn>
                              </p:par>
                            </p:childTnLst>
                          </p:cTn>
                        </p:par>
                        <p:par>
                          <p:cTn id="96" fill="hold">
                            <p:stCondLst>
                              <p:cond delay="8000"/>
                            </p:stCondLst>
                            <p:childTnLst>
                              <p:par>
                                <p:cTn id="97" presetID="53" presetClass="entr" presetSubtype="16" fill="hold" grpId="0" nodeType="afterEffect">
                                  <p:stCondLst>
                                    <p:cond delay="0"/>
                                  </p:stCondLst>
                                  <p:childTnLst>
                                    <p:set>
                                      <p:cBhvr>
                                        <p:cTn id="98" dur="1" fill="hold">
                                          <p:stCondLst>
                                            <p:cond delay="0"/>
                                          </p:stCondLst>
                                        </p:cTn>
                                        <p:tgtEl>
                                          <p:spTgt spid="29"/>
                                        </p:tgtEl>
                                        <p:attrNameLst>
                                          <p:attrName>style.visibility</p:attrName>
                                        </p:attrNameLst>
                                      </p:cBhvr>
                                      <p:to>
                                        <p:strVal val="visible"/>
                                      </p:to>
                                    </p:set>
                                    <p:anim calcmode="lin" valueType="num">
                                      <p:cBhvr>
                                        <p:cTn id="99" dur="500" fill="hold"/>
                                        <p:tgtEl>
                                          <p:spTgt spid="29"/>
                                        </p:tgtEl>
                                        <p:attrNameLst>
                                          <p:attrName>ppt_w</p:attrName>
                                        </p:attrNameLst>
                                      </p:cBhvr>
                                      <p:tavLst>
                                        <p:tav tm="0">
                                          <p:val>
                                            <p:fltVal val="0"/>
                                          </p:val>
                                        </p:tav>
                                        <p:tav tm="100000">
                                          <p:val>
                                            <p:strVal val="#ppt_w"/>
                                          </p:val>
                                        </p:tav>
                                      </p:tavLst>
                                    </p:anim>
                                    <p:anim calcmode="lin" valueType="num">
                                      <p:cBhvr>
                                        <p:cTn id="100" dur="500" fill="hold"/>
                                        <p:tgtEl>
                                          <p:spTgt spid="29"/>
                                        </p:tgtEl>
                                        <p:attrNameLst>
                                          <p:attrName>ppt_h</p:attrName>
                                        </p:attrNameLst>
                                      </p:cBhvr>
                                      <p:tavLst>
                                        <p:tav tm="0">
                                          <p:val>
                                            <p:fltVal val="0"/>
                                          </p:val>
                                        </p:tav>
                                        <p:tav tm="100000">
                                          <p:val>
                                            <p:strVal val="#ppt_h"/>
                                          </p:val>
                                        </p:tav>
                                      </p:tavLst>
                                    </p:anim>
                                    <p:animEffect transition="in" filter="fade">
                                      <p:cBhvr>
                                        <p:cTn id="101" dur="500"/>
                                        <p:tgtEl>
                                          <p:spTgt spid="29"/>
                                        </p:tgtEl>
                                      </p:cBhvr>
                                    </p:animEffect>
                                  </p:childTnLst>
                                </p:cTn>
                              </p:par>
                            </p:childTnLst>
                          </p:cTn>
                        </p:par>
                        <p:par>
                          <p:cTn id="102" fill="hold">
                            <p:stCondLst>
                              <p:cond delay="8500"/>
                            </p:stCondLst>
                            <p:childTnLst>
                              <p:par>
                                <p:cTn id="103" presetID="10" presetClass="entr" presetSubtype="0" fill="hold" grpId="0" nodeType="afterEffect">
                                  <p:stCondLst>
                                    <p:cond delay="0"/>
                                  </p:stCondLst>
                                  <p:childTnLst>
                                    <p:set>
                                      <p:cBhvr>
                                        <p:cTn id="104" dur="1" fill="hold">
                                          <p:stCondLst>
                                            <p:cond delay="0"/>
                                          </p:stCondLst>
                                        </p:cTn>
                                        <p:tgtEl>
                                          <p:spTgt spid="32"/>
                                        </p:tgtEl>
                                        <p:attrNameLst>
                                          <p:attrName>style.visibility</p:attrName>
                                        </p:attrNameLst>
                                      </p:cBhvr>
                                      <p:to>
                                        <p:strVal val="visible"/>
                                      </p:to>
                                    </p:set>
                                    <p:animEffect transition="in" filter="fade">
                                      <p:cBhvr>
                                        <p:cTn id="105" dur="500"/>
                                        <p:tgtEl>
                                          <p:spTgt spid="3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fade">
                                      <p:cBhvr>
                                        <p:cTn id="108" dur="500"/>
                                        <p:tgtEl>
                                          <p:spTgt spid="33"/>
                                        </p:tgtEl>
                                      </p:cBhvr>
                                    </p:animEffect>
                                  </p:childTnLst>
                                </p:cTn>
                              </p:par>
                            </p:childTnLst>
                          </p:cTn>
                        </p:par>
                        <p:par>
                          <p:cTn id="109" fill="hold">
                            <p:stCondLst>
                              <p:cond delay="9000"/>
                            </p:stCondLst>
                            <p:childTnLst>
                              <p:par>
                                <p:cTn id="110" presetID="10" presetClass="entr" presetSubtype="0" fill="hold" grpId="0" nodeType="after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6" grpId="0" animBg="1"/>
      <p:bldP spid="8" grpId="0"/>
      <p:bldP spid="9" grpId="0"/>
      <p:bldP spid="11" grpId="0" animBg="1"/>
      <p:bldP spid="12" grpId="0" animBg="1"/>
      <p:bldP spid="13" grpId="0"/>
      <p:bldP spid="15" grpId="0" animBg="1"/>
      <p:bldP spid="16" grpId="0" animBg="1"/>
      <p:bldP spid="20" grpId="0"/>
      <p:bldP spid="22" grpId="0" animBg="1"/>
      <p:bldP spid="23" grpId="0" animBg="1"/>
      <p:bldP spid="28" grpId="0"/>
      <p:bldP spid="29" grpId="0" animBg="1"/>
      <p:bldP spid="32" grpId="0" animBg="1"/>
      <p:bldP spid="33" grpId="0"/>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p:nvPr/>
        </p:nvSpPr>
        <p:spPr>
          <a:xfrm>
            <a:off x="397042" y="4244215"/>
            <a:ext cx="11794959" cy="2613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12"/>
          <p:cNvSpPr/>
          <p:nvPr/>
        </p:nvSpPr>
        <p:spPr>
          <a:xfrm>
            <a:off x="11703400" y="180106"/>
            <a:ext cx="360219" cy="3602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5"/>
          <p:cNvSpPr/>
          <p:nvPr/>
        </p:nvSpPr>
        <p:spPr>
          <a:xfrm>
            <a:off x="524360" y="1431218"/>
            <a:ext cx="401781"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16"/>
          <p:cNvSpPr/>
          <p:nvPr/>
        </p:nvSpPr>
        <p:spPr>
          <a:xfrm>
            <a:off x="6643546" y="-630374"/>
            <a:ext cx="1274614" cy="1274614"/>
          </a:xfrm>
          <a:prstGeom prst="donut">
            <a:avLst>
              <a:gd name="adj" fmla="val 158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23"/>
          <p:cNvSpPr txBox="1"/>
          <p:nvPr/>
        </p:nvSpPr>
        <p:spPr>
          <a:xfrm>
            <a:off x="397042" y="830899"/>
            <a:ext cx="3359637" cy="492443"/>
          </a:xfrm>
          <a:prstGeom prst="rect">
            <a:avLst/>
          </a:prstGeom>
          <a:noFill/>
        </p:spPr>
        <p:txBody>
          <a:bodyPr wrap="square" lIns="91423" tIns="0" rIns="91423" bIns="0" rtlCol="0" anchor="t">
            <a:spAutoFit/>
          </a:bodyPr>
          <a:lstStyle/>
          <a:p>
            <a:pPr lvl="0">
              <a:defRPr/>
            </a:pPr>
            <a:r>
              <a:rPr lang="zh-CN" altLang="en-US" sz="32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itchFamily="34" charset="0"/>
                <a:sym typeface="+mn-ea"/>
              </a:rPr>
              <a:t>美国无线电公司</a:t>
            </a:r>
            <a:endParaRPr kumimoji="0" lang="zh-CN" altLang="en-US" sz="32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14" name="Google Shape;86;p19"/>
          <p:cNvSpPr txBox="1"/>
          <p:nvPr/>
        </p:nvSpPr>
        <p:spPr>
          <a:xfrm>
            <a:off x="397042" y="328593"/>
            <a:ext cx="6517761" cy="554282"/>
          </a:xfrm>
          <a:prstGeom prst="rect">
            <a:avLst/>
          </a:prstGeom>
          <a:noFill/>
          <a:ln>
            <a:noFill/>
          </a:ln>
        </p:spPr>
        <p:txBody>
          <a:bodyPr spcFirstLastPara="1" wrap="square" lIns="91425" tIns="45700" rIns="91425" bIns="45700" anchor="t" anchorCtr="0">
            <a:noAutofit/>
          </a:bodyPr>
          <a:lstStyle/>
          <a:p>
            <a:pPr lvl="0"/>
            <a:r>
              <a:rPr lang="en-US" sz="2400" dirty="0">
                <a:solidFill>
                  <a:schemeClr val="bg1">
                    <a:lumMod val="50000"/>
                  </a:schemeClr>
                </a:solidFill>
                <a:latin typeface="Source Han Sans CN" panose="020B0400000000000000" pitchFamily="34" charset="-128"/>
                <a:ea typeface="Source Han Sans CN" panose="020B0400000000000000" pitchFamily="34" charset="-128"/>
                <a:cs typeface="Lato"/>
                <a:sym typeface="Lato"/>
              </a:rPr>
              <a:t>Radio Corporation of America</a:t>
            </a:r>
            <a:endParaRPr sz="2400" b="0" i="0" u="none" strike="noStrike" cap="none" dirty="0">
              <a:solidFill>
                <a:schemeClr val="bg1">
                  <a:lumMod val="50000"/>
                </a:schemeClr>
              </a:solidFill>
              <a:latin typeface="Source Han Sans CN" panose="020B0400000000000000" pitchFamily="34" charset="-128"/>
              <a:ea typeface="Source Han Sans CN" panose="020B0400000000000000" pitchFamily="34" charset="-128"/>
              <a:cs typeface="Lato"/>
              <a:sym typeface="Lato"/>
            </a:endParaRPr>
          </a:p>
        </p:txBody>
      </p:sp>
      <p:sp>
        <p:nvSpPr>
          <p:cNvPr id="15" name="TextBox 24"/>
          <p:cNvSpPr txBox="1"/>
          <p:nvPr/>
        </p:nvSpPr>
        <p:spPr>
          <a:xfrm>
            <a:off x="397042" y="1523906"/>
            <a:ext cx="8398042" cy="2677640"/>
          </a:xfrm>
          <a:prstGeom prst="rect">
            <a:avLst/>
          </a:prstGeom>
          <a:noFill/>
        </p:spPr>
        <p:txBody>
          <a:bodyPr wrap="square" lIns="91423" tIns="45712" rIns="91423" bIns="45712" rtlCol="0">
            <a:spAutoFit/>
          </a:bodyPr>
          <a:lstStyle/>
          <a:p>
            <a:pPr lvl="0" defTabSz="1217930">
              <a:defRPr/>
            </a:pPr>
            <a:r>
              <a:rPr lang="zh-CN" altLang="en-US" sz="2400" dirty="0">
                <a:latin typeface="思源黑体 CN Normal" panose="020B0400000000000000" pitchFamily="34" charset="-122"/>
                <a:ea typeface="思源黑体 CN Normal" panose="020B0400000000000000" pitchFamily="34" charset="-122"/>
                <a:sym typeface="FZHei-B01S" panose="02010601030101010101" pitchFamily="2" charset="-122"/>
              </a:rPr>
              <a:t>成立于</a:t>
            </a:r>
            <a:r>
              <a:rPr lang="en-US" altLang="zh-CN" sz="2400" dirty="0">
                <a:latin typeface="思源黑体 CN Normal" panose="020B0400000000000000" pitchFamily="34" charset="-122"/>
                <a:ea typeface="思源黑体 CN Normal" panose="020B0400000000000000" pitchFamily="34" charset="-122"/>
                <a:sym typeface="FZHei-B01S" panose="02010601030101010101" pitchFamily="2" charset="-122"/>
              </a:rPr>
              <a:t>1919</a:t>
            </a:r>
            <a:r>
              <a:rPr lang="zh-CN" altLang="en-US" sz="2400" dirty="0">
                <a:latin typeface="思源黑体 CN Normal" panose="020B0400000000000000" pitchFamily="34" charset="-122"/>
                <a:ea typeface="思源黑体 CN Normal" panose="020B0400000000000000" pitchFamily="34" charset="-122"/>
                <a:sym typeface="FZHei-B01S" panose="02010601030101010101" pitchFamily="2" charset="-122"/>
              </a:rPr>
              <a:t>年，由美国通用电气（</a:t>
            </a:r>
            <a:r>
              <a:rPr lang="en-US" altLang="zh-CN" sz="2400" dirty="0">
                <a:latin typeface="思源黑体 CN Normal" panose="020B0400000000000000" pitchFamily="34" charset="-122"/>
                <a:ea typeface="思源黑体 CN Normal" panose="020B0400000000000000" pitchFamily="34" charset="-122"/>
                <a:sym typeface="FZHei-B01S" panose="02010601030101010101" pitchFamily="2" charset="-122"/>
              </a:rPr>
              <a:t>GE</a:t>
            </a:r>
            <a:r>
              <a:rPr lang="zh-CN" altLang="en-US" sz="2400" dirty="0">
                <a:latin typeface="思源黑体 CN Normal" panose="020B0400000000000000" pitchFamily="34" charset="-122"/>
                <a:ea typeface="思源黑体 CN Normal" panose="020B0400000000000000" pitchFamily="34" charset="-122"/>
                <a:sym typeface="FZHei-B01S" panose="02010601030101010101" pitchFamily="2" charset="-122"/>
              </a:rPr>
              <a:t>）与美国电话电报公司（</a:t>
            </a:r>
            <a:r>
              <a:rPr lang="en-US" altLang="zh-CN" sz="2400" dirty="0">
                <a:latin typeface="思源黑体 CN Normal" panose="020B0400000000000000" pitchFamily="34" charset="-122"/>
                <a:ea typeface="思源黑体 CN Normal" panose="020B0400000000000000" pitchFamily="34" charset="-122"/>
                <a:sym typeface="FZHei-B01S" panose="02010601030101010101" pitchFamily="2" charset="-122"/>
              </a:rPr>
              <a:t>AT&amp;T</a:t>
            </a:r>
            <a:r>
              <a:rPr lang="zh-CN" altLang="en-US" sz="2400" dirty="0">
                <a:latin typeface="思源黑体 CN Normal" panose="020B0400000000000000" pitchFamily="34" charset="-122"/>
                <a:ea typeface="思源黑体 CN Normal" panose="020B0400000000000000" pitchFamily="34" charset="-122"/>
                <a:sym typeface="FZHei-B01S" panose="02010601030101010101" pitchFamily="2" charset="-122"/>
              </a:rPr>
              <a:t>）共同成立了美国无线电公司（</a:t>
            </a:r>
            <a:r>
              <a:rPr lang="en-US" altLang="zh-CN" sz="2400" dirty="0">
                <a:latin typeface="思源黑体 CN Normal" panose="020B0400000000000000" pitchFamily="34" charset="-122"/>
                <a:ea typeface="思源黑体 CN Normal" panose="020B0400000000000000" pitchFamily="34" charset="-122"/>
                <a:sym typeface="FZHei-B01S" panose="02010601030101010101" pitchFamily="2" charset="-122"/>
              </a:rPr>
              <a:t>RCA</a:t>
            </a:r>
            <a:r>
              <a:rPr lang="zh-CN" altLang="en-US" sz="2400" dirty="0">
                <a:latin typeface="思源黑体 CN Normal" panose="020B0400000000000000" pitchFamily="34" charset="-122"/>
                <a:ea typeface="思源黑体 CN Normal" panose="020B0400000000000000" pitchFamily="34" charset="-122"/>
                <a:sym typeface="FZHei-B01S" panose="02010601030101010101" pitchFamily="2" charset="-122"/>
              </a:rPr>
              <a:t>），以发展国际通信、无线电广播和制造业的众多领域。</a:t>
            </a:r>
            <a:r>
              <a:rPr lang="en-US" altLang="zh-CN" sz="2400" dirty="0">
                <a:latin typeface="思源黑体 CN Normal" panose="020B0400000000000000" pitchFamily="34" charset="-122"/>
                <a:ea typeface="思源黑体 CN Normal" panose="020B0400000000000000" pitchFamily="34" charset="-122"/>
                <a:sym typeface="FZHei-B01S" panose="02010601030101010101" pitchFamily="2" charset="-122"/>
              </a:rPr>
              <a:t>1986</a:t>
            </a:r>
            <a:r>
              <a:rPr lang="zh-CN" altLang="en-US" sz="2400" dirty="0">
                <a:latin typeface="思源黑体 CN Normal" panose="020B0400000000000000" pitchFamily="34" charset="-122"/>
                <a:ea typeface="思源黑体 CN Normal" panose="020B0400000000000000" pitchFamily="34" charset="-122"/>
                <a:sym typeface="FZHei-B01S" panose="02010601030101010101" pitchFamily="2" charset="-122"/>
              </a:rPr>
              <a:t>年由美国通用电气公司并购，</a:t>
            </a:r>
            <a:r>
              <a:rPr lang="en-US" altLang="zh-CN" sz="2400" dirty="0">
                <a:latin typeface="思源黑体 CN Normal" panose="020B0400000000000000" pitchFamily="34" charset="-122"/>
                <a:ea typeface="思源黑体 CN Normal" panose="020B0400000000000000" pitchFamily="34" charset="-122"/>
                <a:sym typeface="FZHei-B01S" panose="02010601030101010101" pitchFamily="2" charset="-122"/>
              </a:rPr>
              <a:t>1988</a:t>
            </a:r>
            <a:r>
              <a:rPr lang="zh-CN" altLang="en-US" sz="2400" dirty="0">
                <a:latin typeface="思源黑体 CN Normal" panose="020B0400000000000000" pitchFamily="34" charset="-122"/>
                <a:ea typeface="思源黑体 CN Normal" panose="020B0400000000000000" pitchFamily="34" charset="-122"/>
                <a:sym typeface="FZHei-B01S" panose="02010601030101010101" pitchFamily="2" charset="-122"/>
              </a:rPr>
              <a:t>年转至汤姆逊电器旗下。历史上</a:t>
            </a:r>
            <a:r>
              <a:rPr lang="en-US" altLang="zh-CN" sz="2400" dirty="0">
                <a:latin typeface="思源黑体 CN Normal" panose="020B0400000000000000" pitchFamily="34" charset="-122"/>
                <a:ea typeface="思源黑体 CN Normal" panose="020B0400000000000000" pitchFamily="34" charset="-122"/>
                <a:sym typeface="FZHei-B01S" panose="02010601030101010101" pitchFamily="2" charset="-122"/>
              </a:rPr>
              <a:t>RCA</a:t>
            </a:r>
            <a:r>
              <a:rPr lang="zh-CN" altLang="en-US" sz="2400" dirty="0">
                <a:latin typeface="思源黑体 CN Normal" panose="020B0400000000000000" pitchFamily="34" charset="-122"/>
                <a:ea typeface="思源黑体 CN Normal" panose="020B0400000000000000" pitchFamily="34" charset="-122"/>
                <a:sym typeface="FZHei-B01S" panose="02010601030101010101" pitchFamily="2" charset="-122"/>
              </a:rPr>
              <a:t>公司曾生产电视机、显像管、录放影机、音响及通讯等一系列消费电子产品，曾经最多雇用员工约五万五千人，分布全球</a:t>
            </a:r>
            <a:r>
              <a:rPr lang="en-US" altLang="zh-CN" sz="2400" dirty="0">
                <a:latin typeface="思源黑体 CN Normal" panose="020B0400000000000000" pitchFamily="34" charset="-122"/>
                <a:ea typeface="思源黑体 CN Normal" panose="020B0400000000000000" pitchFamily="34" charset="-122"/>
                <a:sym typeface="FZHei-B01S" panose="02010601030101010101" pitchFamily="2" charset="-122"/>
              </a:rPr>
              <a:t>45</a:t>
            </a:r>
            <a:r>
              <a:rPr lang="zh-CN" altLang="en-US" sz="2400" dirty="0">
                <a:latin typeface="思源黑体 CN Normal" panose="020B0400000000000000" pitchFamily="34" charset="-122"/>
                <a:ea typeface="思源黑体 CN Normal" panose="020B0400000000000000" pitchFamily="34" charset="-122"/>
                <a:sym typeface="FZHei-B01S" panose="02010601030101010101" pitchFamily="2" charset="-122"/>
              </a:rPr>
              <a:t>个国家，产品广销一百多个国家。</a:t>
            </a:r>
            <a:endParaRPr kumimoji="0" lang="zh-CN" altLang="en-US" sz="24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pic>
        <p:nvPicPr>
          <p:cNvPr id="1030" name="Picture 6" descr="https://p1-bk.byteimg.com/tos-cn-i-mlhdmxsy5m/17e47f3d32d84be993d75417b5a2bde9~tplv-mlhdmxsy5m-q75:0:0.image">
            <a:extLst>
              <a:ext uri="{FF2B5EF4-FFF2-40B4-BE49-F238E27FC236}">
                <a16:creationId xmlns:a16="http://schemas.microsoft.com/office/drawing/2014/main" id="{3EC7AE92-C0CC-4842-BD05-C46BA4F92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940" y="830899"/>
            <a:ext cx="2552700" cy="25336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https://pic2.zhimg.com/80/v2-1f6097533a7450ef1f833fbf92e91c99_1440w.webp">
            <a:extLst>
              <a:ext uri="{FF2B5EF4-FFF2-40B4-BE49-F238E27FC236}">
                <a16:creationId xmlns:a16="http://schemas.microsoft.com/office/drawing/2014/main" id="{3E325DD5-1859-46D8-A6C9-C788E69EE2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10" descr="https://pic2.zhimg.com/80/v2-1f6097533a7450ef1f833fbf92e91c99_1440w.webp">
            <a:extLst>
              <a:ext uri="{FF2B5EF4-FFF2-40B4-BE49-F238E27FC236}">
                <a16:creationId xmlns:a16="http://schemas.microsoft.com/office/drawing/2014/main" id="{BA08902D-0E2A-4361-B769-403193C10018}"/>
              </a:ext>
            </a:extLst>
          </p:cNvPr>
          <p:cNvSpPr>
            <a:spLocks noChangeAspect="1" noChangeArrowheads="1"/>
          </p:cNvSpPr>
          <p:nvPr/>
        </p:nvSpPr>
        <p:spPr bwMode="auto">
          <a:xfrm>
            <a:off x="9114940" y="57223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12" descr="https://pic1.zhimg.com/80/v2-c4595801b6a6cd3c3e9723cdc75a2b2c_1440w.webp">
            <a:extLst>
              <a:ext uri="{FF2B5EF4-FFF2-40B4-BE49-F238E27FC236}">
                <a16:creationId xmlns:a16="http://schemas.microsoft.com/office/drawing/2014/main" id="{AF427827-775D-43DA-B70B-BA38964979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 name="组合 20">
            <a:extLst>
              <a:ext uri="{FF2B5EF4-FFF2-40B4-BE49-F238E27FC236}">
                <a16:creationId xmlns:a16="http://schemas.microsoft.com/office/drawing/2014/main" id="{7ED87965-26ED-4A31-9307-8835273A87D2}"/>
              </a:ext>
            </a:extLst>
          </p:cNvPr>
          <p:cNvGrpSpPr/>
          <p:nvPr/>
        </p:nvGrpSpPr>
        <p:grpSpPr>
          <a:xfrm>
            <a:off x="1829213" y="3337525"/>
            <a:ext cx="10385925" cy="3521184"/>
            <a:chOff x="1841266" y="3285336"/>
            <a:chExt cx="10385925" cy="3521184"/>
          </a:xfrm>
        </p:grpSpPr>
        <p:pic>
          <p:nvPicPr>
            <p:cNvPr id="10" name="图片 9">
              <a:extLst>
                <a:ext uri="{FF2B5EF4-FFF2-40B4-BE49-F238E27FC236}">
                  <a16:creationId xmlns:a16="http://schemas.microsoft.com/office/drawing/2014/main" id="{4DE980FB-6FFB-43D8-8A30-A9649D5E15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1266" y="4207454"/>
              <a:ext cx="2151538" cy="2571953"/>
            </a:xfrm>
            <a:prstGeom prst="rect">
              <a:avLst/>
            </a:prstGeom>
          </p:spPr>
        </p:pic>
        <p:pic>
          <p:nvPicPr>
            <p:cNvPr id="12" name="图片 11">
              <a:extLst>
                <a:ext uri="{FF2B5EF4-FFF2-40B4-BE49-F238E27FC236}">
                  <a16:creationId xmlns:a16="http://schemas.microsoft.com/office/drawing/2014/main" id="{2541BDFD-E885-463C-BBA1-10F2153C7C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6537" y="4063013"/>
              <a:ext cx="2649062" cy="2742798"/>
            </a:xfrm>
            <a:prstGeom prst="rect">
              <a:avLst/>
            </a:prstGeom>
          </p:spPr>
        </p:pic>
        <p:pic>
          <p:nvPicPr>
            <p:cNvPr id="18" name="图片 17">
              <a:extLst>
                <a:ext uri="{FF2B5EF4-FFF2-40B4-BE49-F238E27FC236}">
                  <a16:creationId xmlns:a16="http://schemas.microsoft.com/office/drawing/2014/main" id="{6138F448-D020-4D09-A78E-3A3ADA054D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5599" y="4249039"/>
              <a:ext cx="3005159" cy="2557481"/>
            </a:xfrm>
            <a:prstGeom prst="rect">
              <a:avLst/>
            </a:prstGeom>
          </p:spPr>
        </p:pic>
        <p:pic>
          <p:nvPicPr>
            <p:cNvPr id="20" name="图片 19">
              <a:extLst>
                <a:ext uri="{FF2B5EF4-FFF2-40B4-BE49-F238E27FC236}">
                  <a16:creationId xmlns:a16="http://schemas.microsoft.com/office/drawing/2014/main" id="{709C136C-0CF7-4730-B627-12542C3A70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4491" y="3285336"/>
              <a:ext cx="2552700" cy="3520830"/>
            </a:xfrm>
            <a:prstGeom prst="rect">
              <a:avLst/>
            </a:prstGeom>
          </p:spPr>
        </p:pic>
      </p:grpSp>
    </p:spTree>
    <p:extLst>
      <p:ext uri="{BB962C8B-B14F-4D97-AF65-F5344CB8AC3E}">
        <p14:creationId xmlns:p14="http://schemas.microsoft.com/office/powerpoint/2010/main" val="26154061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553148" y="534688"/>
            <a:ext cx="11640226" cy="6323312"/>
            <a:chOff x="553148" y="534688"/>
            <a:chExt cx="11640226" cy="6323312"/>
          </a:xfrm>
        </p:grpSpPr>
        <p:grpSp>
          <p:nvGrpSpPr>
            <p:cNvPr id="48" name="Group 63"/>
            <p:cNvGrpSpPr/>
            <p:nvPr/>
          </p:nvGrpSpPr>
          <p:grpSpPr>
            <a:xfrm>
              <a:off x="553148" y="534688"/>
              <a:ext cx="5750343" cy="547070"/>
              <a:chOff x="9454548" y="259790"/>
              <a:chExt cx="5750343" cy="547070"/>
            </a:xfrm>
            <a:gradFill>
              <a:gsLst>
                <a:gs pos="0">
                  <a:schemeClr val="accent1"/>
                </a:gs>
                <a:gs pos="100000">
                  <a:schemeClr val="accent2"/>
                </a:gs>
              </a:gsLst>
              <a:lin ang="0" scaled="1"/>
            </a:gradFill>
          </p:grpSpPr>
          <p:grpSp>
            <p:nvGrpSpPr>
              <p:cNvPr id="51" name="Group 64"/>
              <p:cNvGrpSpPr/>
              <p:nvPr/>
            </p:nvGrpSpPr>
            <p:grpSpPr>
              <a:xfrm>
                <a:off x="9454548" y="259790"/>
                <a:ext cx="5750343" cy="547070"/>
                <a:chOff x="9454548" y="259790"/>
                <a:chExt cx="5750343" cy="547070"/>
              </a:xfrm>
              <a:grpFill/>
            </p:grpSpPr>
            <p:sp>
              <p:nvSpPr>
                <p:cNvPr id="53" name="Rectangle: Rounded Corners 71"/>
                <p:cNvSpPr/>
                <p:nvPr/>
              </p:nvSpPr>
              <p:spPr>
                <a:xfrm>
                  <a:off x="10004831" y="259790"/>
                  <a:ext cx="5200060" cy="5470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4"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49" name="文本框 49"/>
            <p:cNvSpPr txBox="1"/>
            <p:nvPr/>
          </p:nvSpPr>
          <p:spPr>
            <a:xfrm>
              <a:off x="1243267" y="621035"/>
              <a:ext cx="4968494"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第一块商用</a:t>
              </a:r>
              <a:r>
                <a:rPr lang="en-US" altLang="zh-CN" sz="1600" spc="600" dirty="0">
                  <a:solidFill>
                    <a:schemeClr val="bg1"/>
                  </a:solidFill>
                  <a:latin typeface="思源黑体" panose="020B0500000000000000" pitchFamily="34" charset="-122"/>
                  <a:ea typeface="思源黑体" panose="020B0500000000000000" pitchFamily="34" charset="-122"/>
                  <a:cs typeface="+mn-ea"/>
                  <a:sym typeface="+mn-lt"/>
                </a:rPr>
                <a:t>MOS</a:t>
              </a:r>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集成电路诞生</a:t>
              </a:r>
              <a:r>
                <a:rPr lang="en-US" altLang="zh-CN" sz="1600" spc="600" dirty="0">
                  <a:solidFill>
                    <a:schemeClr val="bg1"/>
                  </a:solidFill>
                  <a:latin typeface="思源黑体" panose="020B0500000000000000" pitchFamily="34" charset="-122"/>
                  <a:ea typeface="思源黑体" panose="020B0500000000000000" pitchFamily="34" charset="-122"/>
                  <a:cs typeface="+mn-ea"/>
                  <a:sym typeface="+mn-lt"/>
                </a:rPr>
                <a:t>-1964</a:t>
              </a:r>
              <a:endPar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50"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pic>
        <p:nvPicPr>
          <p:cNvPr id="9" name="图片 8">
            <a:extLst>
              <a:ext uri="{FF2B5EF4-FFF2-40B4-BE49-F238E27FC236}">
                <a16:creationId xmlns:a16="http://schemas.microsoft.com/office/drawing/2014/main" id="{14B8DD34-116C-4107-AF0C-A8F4DC7DBACB}"/>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28485" r="13510" b="20710"/>
          <a:stretch/>
        </p:blipFill>
        <p:spPr>
          <a:xfrm>
            <a:off x="6598133" y="1336573"/>
            <a:ext cx="4731505" cy="4117326"/>
          </a:xfrm>
          <a:prstGeom prst="rect">
            <a:avLst/>
          </a:prstGeom>
        </p:spPr>
      </p:pic>
      <p:pic>
        <p:nvPicPr>
          <p:cNvPr id="10" name="图片 9">
            <a:extLst>
              <a:ext uri="{FF2B5EF4-FFF2-40B4-BE49-F238E27FC236}">
                <a16:creationId xmlns:a16="http://schemas.microsoft.com/office/drawing/2014/main" id="{BAE76B4F-FBED-4566-B35D-132F25BEC31A}"/>
              </a:ext>
            </a:extLst>
          </p:cNvPr>
          <p:cNvPicPr>
            <a:picLocks noChangeAspect="1"/>
          </p:cNvPicPr>
          <p:nvPr/>
        </p:nvPicPr>
        <p:blipFill rotWithShape="1">
          <a:blip r:embed="rId5"/>
          <a:srcRect l="9312" t="23182" r="52609" b="22878"/>
          <a:stretch/>
        </p:blipFill>
        <p:spPr>
          <a:xfrm>
            <a:off x="814146" y="1423554"/>
            <a:ext cx="4731506" cy="41889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Custom 23">
      <a:dk1>
        <a:srgbClr val="000000"/>
      </a:dk1>
      <a:lt1>
        <a:srgbClr val="FFFFFF"/>
      </a:lt1>
      <a:dk2>
        <a:srgbClr val="44546A"/>
      </a:dk2>
      <a:lt2>
        <a:srgbClr val="E7E6E6"/>
      </a:lt2>
      <a:accent1>
        <a:srgbClr val="CC493A"/>
      </a:accent1>
      <a:accent2>
        <a:srgbClr val="EA614C"/>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TotalTime>
  <Words>1382</Words>
  <Application>Microsoft Office PowerPoint</Application>
  <PresentationFormat>宽屏</PresentationFormat>
  <Paragraphs>100</Paragraphs>
  <Slides>24</Slides>
  <Notes>24</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24</vt:i4>
      </vt:variant>
    </vt:vector>
  </HeadingPairs>
  <TitlesOfParts>
    <vt:vector size="38" baseType="lpstr">
      <vt:lpstr>A思源黑体—03</vt:lpstr>
      <vt:lpstr>A思源黑体—06</vt:lpstr>
      <vt:lpstr>FZHei-B01S</vt:lpstr>
      <vt:lpstr>Lato</vt:lpstr>
      <vt:lpstr>Open Sans</vt:lpstr>
      <vt:lpstr>Source Han Sans CN</vt:lpstr>
      <vt:lpstr>等线</vt:lpstr>
      <vt:lpstr>等线 Light</vt:lpstr>
      <vt:lpstr>华文中宋</vt:lpstr>
      <vt:lpstr>思源黑体</vt:lpstr>
      <vt:lpstr>思源黑体 CN Normal</vt:lpstr>
      <vt:lpstr>Arial</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Yux</dc:creator>
  <cp:lastModifiedBy>Yux</cp:lastModifiedBy>
  <cp:revision>29</cp:revision>
  <dcterms:created xsi:type="dcterms:W3CDTF">2023-05-07T11:56:14Z</dcterms:created>
  <dcterms:modified xsi:type="dcterms:W3CDTF">2023-05-25T15:20:00Z</dcterms:modified>
</cp:coreProperties>
</file>